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7"/>
  </p:notesMasterIdLst>
  <p:sldIdLst>
    <p:sldId id="257" r:id="rId2"/>
    <p:sldId id="260" r:id="rId3"/>
    <p:sldId id="261" r:id="rId4"/>
    <p:sldId id="331" r:id="rId5"/>
    <p:sldId id="341" r:id="rId6"/>
    <p:sldId id="340" r:id="rId7"/>
    <p:sldId id="334" r:id="rId8"/>
    <p:sldId id="332" r:id="rId9"/>
    <p:sldId id="333" r:id="rId10"/>
    <p:sldId id="265" r:id="rId11"/>
    <p:sldId id="319" r:id="rId12"/>
    <p:sldId id="338" r:id="rId13"/>
    <p:sldId id="339" r:id="rId14"/>
    <p:sldId id="337" r:id="rId15"/>
    <p:sldId id="344" r:id="rId16"/>
    <p:sldId id="311" r:id="rId17"/>
    <p:sldId id="316" r:id="rId18"/>
    <p:sldId id="336" r:id="rId19"/>
    <p:sldId id="318" r:id="rId20"/>
    <p:sldId id="342" r:id="rId21"/>
    <p:sldId id="320" r:id="rId22"/>
    <p:sldId id="335" r:id="rId23"/>
    <p:sldId id="288" r:id="rId24"/>
    <p:sldId id="306" r:id="rId25"/>
    <p:sldId id="269" r:id="rId26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8"/>
    </p:embeddedFont>
    <p:embeddedFont>
      <p:font typeface="함초롬바탕" panose="02030604000101010101" pitchFamily="18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나눔스퀘어 Bold" panose="020B0600000101010101" pitchFamily="50" charset="-127"/>
      <p:bold r:id="rId33"/>
    </p:embeddedFont>
    <p:embeddedFont>
      <p:font typeface="나눔스퀘어" panose="020B0600000101010101" pitchFamily="50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FDC"/>
    <a:srgbClr val="523BE8"/>
    <a:srgbClr val="00B0F0"/>
    <a:srgbClr val="00CC00"/>
    <a:srgbClr val="00FF00"/>
    <a:srgbClr val="8DBABD"/>
    <a:srgbClr val="D0CECE"/>
    <a:srgbClr val="634EEA"/>
    <a:srgbClr val="00002F"/>
    <a:srgbClr val="BD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7635" autoAdjust="0"/>
  </p:normalViewPr>
  <p:slideViewPr>
    <p:cSldViewPr snapToGrid="0">
      <p:cViewPr varScale="1">
        <p:scale>
          <a:sx n="86" d="100"/>
          <a:sy n="86" d="100"/>
        </p:scale>
        <p:origin x="6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2018년 11월 6일 Tue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조 보행자를 위한 </a:t>
            </a:r>
            <a:r>
              <a:rPr lang="ko-KR" altLang="en-US" dirty="0" err="1"/>
              <a:t>길찾기</a:t>
            </a:r>
            <a:r>
              <a:rPr lang="ko-KR" altLang="en-US" dirty="0"/>
              <a:t> 애플리케이션 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87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47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내용으로는 저희가 한주동안 진행했던 내용들 중 어려웠던 점에 대해서 준비한 내용입니다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바로 카메라 기능 중 핵심 기능으로 센서에 관련된 내용이 되겠습니다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다루는 센서는 </a:t>
            </a:r>
            <a:r>
              <a:rPr lang="ko-KR" altLang="en-US" dirty="0" err="1"/>
              <a:t>마그네틱</a:t>
            </a:r>
            <a:r>
              <a:rPr lang="ko-KR" altLang="en-US" dirty="0"/>
              <a:t> 센서와 </a:t>
            </a:r>
            <a:r>
              <a:rPr lang="ko-KR" altLang="en-US" dirty="0" err="1"/>
              <a:t>자이로</a:t>
            </a:r>
            <a:r>
              <a:rPr lang="ko-KR" altLang="en-US" dirty="0"/>
              <a:t> 센서가 존재하는데</a:t>
            </a:r>
            <a:r>
              <a:rPr lang="en-US" altLang="ko-KR" dirty="0"/>
              <a:t>, </a:t>
            </a:r>
            <a:r>
              <a:rPr lang="ko-KR" altLang="en-US" dirty="0"/>
              <a:t>이를 이용한 방법이 총 </a:t>
            </a:r>
            <a:r>
              <a:rPr lang="en-US" altLang="ko-KR" dirty="0"/>
              <a:t>3</a:t>
            </a:r>
            <a:r>
              <a:rPr lang="ko-KR" altLang="en-US" dirty="0"/>
              <a:t>가지가 제안되었습니다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중 첫번째가 </a:t>
            </a:r>
            <a:r>
              <a:rPr lang="ko-KR" altLang="en-US" dirty="0" err="1"/>
              <a:t>마그네틱</a:t>
            </a:r>
            <a:r>
              <a:rPr lang="ko-KR" altLang="en-US" dirty="0"/>
              <a:t> 센서만 사용하는 방법입니다</a:t>
            </a:r>
            <a:r>
              <a:rPr lang="en-US" altLang="ko-KR" dirty="0"/>
              <a:t>. </a:t>
            </a:r>
            <a:r>
              <a:rPr lang="ko-KR" altLang="en-US" dirty="0"/>
              <a:t>이 방법은 저희가 카메라를 </a:t>
            </a:r>
            <a:r>
              <a:rPr lang="ko-KR" altLang="en-US" dirty="0" err="1"/>
              <a:t>이용하다보니</a:t>
            </a:r>
            <a:r>
              <a:rPr lang="ko-KR" altLang="en-US" dirty="0"/>
              <a:t> 세워서 사용할 경우 센서의 값의 오차가 심하게 생긴다는 단점이 존재하였습니다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842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번째로는 </a:t>
            </a:r>
            <a:r>
              <a:rPr lang="ko-KR" altLang="en-US" dirty="0" err="1"/>
              <a:t>자이로</a:t>
            </a:r>
            <a:r>
              <a:rPr lang="ko-KR" altLang="en-US" dirty="0"/>
              <a:t> 센서만 사용하는 방법이 되겠습니다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이방법은 </a:t>
            </a:r>
            <a:r>
              <a:rPr lang="ko-KR" altLang="en-US" dirty="0" err="1"/>
              <a:t>마그네틱</a:t>
            </a:r>
            <a:r>
              <a:rPr lang="ko-KR" altLang="en-US" dirty="0"/>
              <a:t> 센서로 알 수 있었던 방향 즉</a:t>
            </a:r>
            <a:r>
              <a:rPr lang="en-US" altLang="ko-KR" dirty="0"/>
              <a:t>, </a:t>
            </a:r>
            <a:r>
              <a:rPr lang="ko-KR" altLang="en-US" dirty="0"/>
              <a:t>남쪽</a:t>
            </a:r>
            <a:r>
              <a:rPr lang="en-US" altLang="ko-KR" dirty="0"/>
              <a:t>, </a:t>
            </a:r>
            <a:r>
              <a:rPr lang="ko-KR" altLang="en-US" dirty="0"/>
              <a:t>북쪽 같은 방향을 알 수가 없어서</a:t>
            </a:r>
            <a:r>
              <a:rPr lang="en-US" altLang="ko-KR" dirty="0"/>
              <a:t>, </a:t>
            </a:r>
            <a:r>
              <a:rPr lang="ko-KR" altLang="en-US" dirty="0"/>
              <a:t>사용이 제한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95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생각해 낸 방법이 이 두가지 센서를 같이 사용한 방법이 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82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처음 어플을 시작할 때 </a:t>
            </a:r>
            <a:r>
              <a:rPr lang="en-US" altLang="ko-KR" dirty="0"/>
              <a:t>0.1</a:t>
            </a:r>
            <a:r>
              <a:rPr lang="ko-KR" altLang="en-US" dirty="0"/>
              <a:t>초 동안 </a:t>
            </a:r>
            <a:r>
              <a:rPr lang="ko-KR" altLang="en-US" dirty="0" err="1"/>
              <a:t>마그네틱</a:t>
            </a:r>
            <a:r>
              <a:rPr lang="ko-KR" altLang="en-US" dirty="0"/>
              <a:t> 센서를 짧게 이용해 방향을 파악하고</a:t>
            </a:r>
            <a:r>
              <a:rPr lang="en-US" altLang="ko-KR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이후론 </a:t>
            </a:r>
            <a:r>
              <a:rPr lang="ko-KR" altLang="en-US" dirty="0" err="1"/>
              <a:t>자이로</a:t>
            </a:r>
            <a:r>
              <a:rPr lang="ko-KR" altLang="en-US" dirty="0"/>
              <a:t> 센서만 사용해 방향을 알아내는 방법입니다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그림에 보시면 저희가 </a:t>
            </a:r>
            <a:r>
              <a:rPr lang="ko-KR" altLang="en-US" dirty="0" err="1"/>
              <a:t>자이로</a:t>
            </a:r>
            <a:r>
              <a:rPr lang="ko-KR" altLang="en-US" dirty="0"/>
              <a:t> 센서에서 초점을 둬야 하는 축은 </a:t>
            </a:r>
            <a:r>
              <a:rPr lang="en-US" altLang="ko-KR" dirty="0"/>
              <a:t>Y</a:t>
            </a:r>
            <a:r>
              <a:rPr lang="ko-KR" altLang="en-US" dirty="0"/>
              <a:t>축이 되겠는데</a:t>
            </a:r>
            <a:r>
              <a:rPr lang="en-US" altLang="ko-KR" dirty="0"/>
              <a:t>, Y</a:t>
            </a:r>
            <a:r>
              <a:rPr lang="ko-KR" altLang="en-US" dirty="0"/>
              <a:t>축이 돌아가는 방향이 </a:t>
            </a:r>
            <a:r>
              <a:rPr lang="ko-KR" altLang="en-US" dirty="0" err="1"/>
              <a:t>변화값이</a:t>
            </a:r>
            <a:r>
              <a:rPr lang="ko-KR" altLang="en-US" dirty="0"/>
              <a:t> 되어 앞서 저장한 </a:t>
            </a:r>
            <a:r>
              <a:rPr lang="ko-KR" altLang="en-US" dirty="0" err="1"/>
              <a:t>마그네틱</a:t>
            </a:r>
            <a:r>
              <a:rPr lang="ko-KR" altLang="en-US" dirty="0"/>
              <a:t> 센서 값에 </a:t>
            </a:r>
            <a:r>
              <a:rPr lang="ko-KR" altLang="en-US" dirty="0" err="1"/>
              <a:t>변화값을</a:t>
            </a:r>
            <a:r>
              <a:rPr lang="ko-KR" altLang="en-US" dirty="0"/>
              <a:t> 더해줌으로써 방향을 알아낼 수 있겠습니다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4B5D5-48B7-4F94-AE9E-F3674E4400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364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696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현재까지 </a:t>
            </a:r>
            <a:r>
              <a:rPr lang="ko-KR" altLang="en-US" dirty="0" err="1"/>
              <a:t>진행현황입니다</a:t>
            </a:r>
            <a:r>
              <a:rPr lang="en-US" altLang="ko-KR" dirty="0"/>
              <a:t>. 5</a:t>
            </a:r>
            <a:r>
              <a:rPr lang="ko-KR" altLang="en-US" dirty="0"/>
              <a:t>개의 기능을 </a:t>
            </a:r>
            <a:r>
              <a:rPr lang="ko-KR" altLang="en-US" dirty="0" err="1"/>
              <a:t>구현중에</a:t>
            </a:r>
            <a:r>
              <a:rPr lang="ko-KR" altLang="en-US" dirty="0"/>
              <a:t> 있겠습니다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38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첫번째로는 </a:t>
            </a:r>
            <a:r>
              <a:rPr lang="en-US" altLang="ko-KR" dirty="0"/>
              <a:t>GUI </a:t>
            </a:r>
            <a:r>
              <a:rPr lang="ko-KR" altLang="en-US" dirty="0"/>
              <a:t>관련 내용입니다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기존에 글씨가 잘 안 보이고</a:t>
            </a:r>
            <a:r>
              <a:rPr lang="en-US" altLang="ko-KR" dirty="0"/>
              <a:t>, </a:t>
            </a:r>
            <a:r>
              <a:rPr lang="ko-KR" altLang="en-US" dirty="0"/>
              <a:t>디자인이 투박했던 </a:t>
            </a:r>
            <a:r>
              <a:rPr lang="en-US" altLang="ko-KR" dirty="0"/>
              <a:t>UI</a:t>
            </a:r>
            <a:r>
              <a:rPr lang="ko-KR" altLang="en-US" dirty="0"/>
              <a:t>에서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좀더 가독성을 높이고</a:t>
            </a:r>
            <a:r>
              <a:rPr lang="en-US" altLang="ko-KR" dirty="0"/>
              <a:t>, </a:t>
            </a:r>
            <a:r>
              <a:rPr lang="ko-KR" altLang="en-US" dirty="0"/>
              <a:t>디자인을 좀 더 심플하게 변화시켰습니다</a:t>
            </a:r>
            <a:r>
              <a:rPr lang="en-US" altLang="ko-KR" dirty="0"/>
              <a:t>. </a:t>
            </a:r>
            <a:r>
              <a:rPr lang="ko-KR" altLang="en-US" dirty="0"/>
              <a:t>앞으로도 추가적으로 보완할 점이 있으면 수정할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19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번째론 카메라 위의 화살표 </a:t>
            </a:r>
            <a:r>
              <a:rPr lang="ko-KR" altLang="en-US" dirty="0" err="1"/>
              <a:t>알림구현</a:t>
            </a:r>
            <a:r>
              <a:rPr lang="ko-KR" altLang="en-US" dirty="0"/>
              <a:t> 부분입니다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화면에 사진을 보시면 카메라 위의 화살표가 표시된 것을 보실 수 있는데</a:t>
            </a:r>
            <a:r>
              <a:rPr lang="en-US" altLang="ko-KR" dirty="0"/>
              <a:t>, </a:t>
            </a:r>
            <a:r>
              <a:rPr lang="ko-KR" altLang="en-US" dirty="0"/>
              <a:t>이는 앞으로 가야할 방향을 화살표로 표시한 것을 의미합니다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상황에 따라 왼쪽</a:t>
            </a:r>
            <a:r>
              <a:rPr lang="en-US" altLang="ko-KR" dirty="0"/>
              <a:t>, </a:t>
            </a:r>
            <a:r>
              <a:rPr lang="ko-KR" altLang="en-US" dirty="0"/>
              <a:t>오른쪽 화살표로 바뀌며</a:t>
            </a:r>
            <a:r>
              <a:rPr lang="en-US" altLang="ko-KR" dirty="0"/>
              <a:t>, 5</a:t>
            </a:r>
            <a:r>
              <a:rPr lang="ko-KR" altLang="en-US" dirty="0" err="1"/>
              <a:t>시방향</a:t>
            </a:r>
            <a:r>
              <a:rPr lang="en-US" altLang="ko-KR" dirty="0"/>
              <a:t>, 11</a:t>
            </a:r>
            <a:r>
              <a:rPr lang="ko-KR" altLang="en-US" dirty="0"/>
              <a:t>시 방향 등 단순히 왼쪽</a:t>
            </a:r>
            <a:r>
              <a:rPr lang="en-US" altLang="ko-KR" dirty="0"/>
              <a:t>, </a:t>
            </a:r>
            <a:r>
              <a:rPr lang="ko-KR" altLang="en-US" dirty="0"/>
              <a:t>오른쪽이 아닌 방향은 카메라 화면 아래에서 세부적 내용과 함께 출력함으로써 좀 더 정확한 방향을 알려주도록 할 예정입니다</a:t>
            </a:r>
            <a:r>
              <a:rPr lang="en-US" altLang="ko-KR" dirty="0"/>
              <a:t>. </a:t>
            </a:r>
            <a:r>
              <a:rPr lang="ko-KR" altLang="en-US" dirty="0"/>
              <a:t>현재 개발주차 중 </a:t>
            </a:r>
            <a:r>
              <a:rPr lang="en-US" altLang="ko-KR" dirty="0"/>
              <a:t>1</a:t>
            </a:r>
            <a:r>
              <a:rPr lang="ko-KR" altLang="en-US" dirty="0"/>
              <a:t>주차로 카메라와의 연동은 </a:t>
            </a:r>
            <a:r>
              <a:rPr lang="ko-KR" altLang="en-US" dirty="0" err="1"/>
              <a:t>구현중에</a:t>
            </a:r>
            <a:r>
              <a:rPr lang="ko-KR" altLang="en-US" dirty="0"/>
              <a:t> 있겠습니다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045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참고로 발표자료를 만들기 위해서 캡처를 하였는데</a:t>
            </a:r>
            <a:r>
              <a:rPr lang="en-US" altLang="ko-KR" dirty="0"/>
              <a:t>, </a:t>
            </a:r>
            <a:r>
              <a:rPr lang="ko-KR" altLang="en-US" dirty="0"/>
              <a:t>예전에 카메라 기능을 사용할 시 </a:t>
            </a:r>
            <a:r>
              <a:rPr lang="ko-KR" altLang="en-US" dirty="0" err="1"/>
              <a:t>몰래카메라와</a:t>
            </a:r>
            <a:r>
              <a:rPr lang="ko-KR" altLang="en-US" dirty="0"/>
              <a:t> 관련된 문제에 대한 피드백을 진행 했던 적이 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때 카메라 권한을 </a:t>
            </a:r>
            <a:r>
              <a:rPr lang="ko-KR" altLang="en-US" dirty="0" err="1"/>
              <a:t>제한시킴으로써</a:t>
            </a:r>
            <a:r>
              <a:rPr lang="ko-KR" altLang="en-US" dirty="0"/>
              <a:t> 캡처를 제한하도록 하였는데</a:t>
            </a:r>
            <a:r>
              <a:rPr lang="en-US" altLang="ko-KR" dirty="0"/>
              <a:t>, </a:t>
            </a:r>
            <a:r>
              <a:rPr lang="ko-KR" altLang="en-US" dirty="0"/>
              <a:t>실제로 카메라를 </a:t>
            </a:r>
            <a:r>
              <a:rPr lang="ko-KR" altLang="en-US" dirty="0" err="1"/>
              <a:t>캡쳐하려고</a:t>
            </a:r>
            <a:r>
              <a:rPr lang="ko-KR" altLang="en-US" dirty="0"/>
              <a:t> 시도하면 다음과 같이 캡처가 정상적으로 되지 않는 것 또한 확인 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차례는 다음과 같이 진행되겠습니다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98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앞서 어려운 점에서 소개한 안드로이드 센서 및 보정에 관한 내용입니다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 보시는 영상은 </a:t>
            </a:r>
            <a:r>
              <a:rPr lang="ko-KR" altLang="en-US" dirty="0" err="1"/>
              <a:t>마그네틱</a:t>
            </a:r>
            <a:r>
              <a:rPr lang="ko-KR" altLang="en-US" dirty="0"/>
              <a:t> </a:t>
            </a:r>
            <a:r>
              <a:rPr lang="ko-KR" altLang="en-US" dirty="0" err="1"/>
              <a:t>센서값으로</a:t>
            </a:r>
            <a:r>
              <a:rPr lang="ko-KR" altLang="en-US" dirty="0"/>
              <a:t> </a:t>
            </a:r>
            <a:r>
              <a:rPr lang="ko-KR" altLang="en-US" dirty="0" err="1"/>
              <a:t>자이로</a:t>
            </a:r>
            <a:r>
              <a:rPr lang="ko-KR" altLang="en-US" dirty="0"/>
              <a:t> </a:t>
            </a:r>
            <a:r>
              <a:rPr lang="ko-KR" altLang="en-US" dirty="0" err="1"/>
              <a:t>센서값을</a:t>
            </a:r>
            <a:r>
              <a:rPr lang="ko-KR" altLang="en-US" dirty="0"/>
              <a:t> 초기화 한 후</a:t>
            </a:r>
            <a:r>
              <a:rPr lang="en-US" altLang="ko-KR" dirty="0"/>
              <a:t> </a:t>
            </a:r>
            <a:r>
              <a:rPr lang="ko-KR" altLang="en-US" dirty="0" err="1"/>
              <a:t>자이로</a:t>
            </a:r>
            <a:r>
              <a:rPr lang="ko-KR" altLang="en-US" dirty="0"/>
              <a:t> 센서로만 방향을 찾는 걸 테스트 하는 영상이 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357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다음으론 </a:t>
            </a:r>
            <a:r>
              <a:rPr lang="en-US" altLang="ko-KR" dirty="0"/>
              <a:t>AR</a:t>
            </a:r>
            <a:r>
              <a:rPr lang="ko-KR" altLang="en-US" dirty="0"/>
              <a:t>을 이용한 건물정보 출력 부분이 되겠습니다</a:t>
            </a:r>
            <a:r>
              <a:rPr lang="en-US" altLang="ko-KR" dirty="0"/>
              <a:t>. </a:t>
            </a:r>
            <a:r>
              <a:rPr lang="ko-KR" altLang="en-US" dirty="0"/>
              <a:t>이 역시 아직 개발주차 중 </a:t>
            </a:r>
            <a:r>
              <a:rPr lang="en-US" altLang="ko-KR" dirty="0"/>
              <a:t>1</a:t>
            </a:r>
            <a:r>
              <a:rPr lang="ko-KR" altLang="en-US" dirty="0"/>
              <a:t>주차라서 </a:t>
            </a:r>
            <a:r>
              <a:rPr lang="ko-KR" altLang="en-US" dirty="0" err="1"/>
              <a:t>구현중에</a:t>
            </a:r>
            <a:r>
              <a:rPr lang="ko-KR" altLang="en-US" dirty="0"/>
              <a:t> 있겠고</a:t>
            </a:r>
            <a:r>
              <a:rPr lang="en-US" altLang="ko-KR" dirty="0"/>
              <a:t>, </a:t>
            </a:r>
            <a:r>
              <a:rPr lang="ko-KR" altLang="en-US" dirty="0"/>
              <a:t>위에 사진처럼 주변에 </a:t>
            </a:r>
            <a:r>
              <a:rPr lang="en-US" altLang="ko-KR" dirty="0"/>
              <a:t>DB</a:t>
            </a:r>
            <a:r>
              <a:rPr lang="ko-KR" altLang="en-US" dirty="0"/>
              <a:t>에 등록된 건물이 카메라에 포착될 경우</a:t>
            </a:r>
            <a:r>
              <a:rPr lang="en-US" altLang="ko-KR" dirty="0"/>
              <a:t>, </a:t>
            </a:r>
            <a:r>
              <a:rPr lang="ko-KR" altLang="en-US" dirty="0"/>
              <a:t>건물 정보를 출력하도록 할 예정입니다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건물정보로선 어떤 걸 넣을까 회의한 결과로</a:t>
            </a:r>
            <a:r>
              <a:rPr lang="en-US" altLang="ko-KR" dirty="0"/>
              <a:t>, </a:t>
            </a:r>
            <a:r>
              <a:rPr lang="ko-KR" altLang="en-US" dirty="0"/>
              <a:t>너무 많은 정보가 화면에 뜰 경우</a:t>
            </a:r>
            <a:r>
              <a:rPr lang="en-US" altLang="ko-KR" dirty="0"/>
              <a:t>, </a:t>
            </a:r>
            <a:r>
              <a:rPr lang="ko-KR" altLang="en-US" dirty="0"/>
              <a:t>화면을 너무 가리는 문제점이 발생할 수 </a:t>
            </a:r>
            <a:r>
              <a:rPr lang="ko-KR" altLang="en-US" dirty="0" err="1"/>
              <a:t>있을거라</a:t>
            </a:r>
            <a:r>
              <a:rPr lang="ko-KR" altLang="en-US" dirty="0"/>
              <a:t> 판단하여 이름만 출력하도록 결정하였습니다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265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en-US" altLang="ko-KR" dirty="0"/>
              <a:t>AR</a:t>
            </a:r>
            <a:r>
              <a:rPr lang="ko-KR" altLang="en-US" dirty="0"/>
              <a:t>을 이용해 건물정보를 출력하기위한 데이터베이스 구축 내용입니다</a:t>
            </a:r>
            <a:r>
              <a:rPr lang="en-US" altLang="ko-KR" dirty="0"/>
              <a:t>. </a:t>
            </a:r>
            <a:r>
              <a:rPr lang="ko-KR" altLang="en-US" dirty="0"/>
              <a:t>저희는 데이터베이스로 구글의 </a:t>
            </a:r>
            <a:r>
              <a:rPr lang="ko-KR" altLang="en-US" dirty="0" err="1"/>
              <a:t>파이어베이스를</a:t>
            </a:r>
            <a:r>
              <a:rPr lang="ko-KR" altLang="en-US" dirty="0"/>
              <a:t> 이용해 다음 사진과 같은 객체를 </a:t>
            </a:r>
            <a:r>
              <a:rPr lang="en-US" altLang="ko-KR" dirty="0"/>
              <a:t>DB</a:t>
            </a:r>
            <a:r>
              <a:rPr lang="ko-KR" altLang="en-US" dirty="0"/>
              <a:t>에 저장함으로써</a:t>
            </a:r>
            <a:r>
              <a:rPr lang="en-US" altLang="ko-KR" dirty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건물정보를 </a:t>
            </a:r>
            <a:r>
              <a:rPr lang="ko-KR" altLang="en-US" dirty="0" err="1"/>
              <a:t>받아오기로</a:t>
            </a:r>
            <a:r>
              <a:rPr lang="ko-KR" altLang="en-US" dirty="0"/>
              <a:t> 하였습니다</a:t>
            </a:r>
            <a:r>
              <a:rPr lang="en-US" altLang="ko-KR" dirty="0"/>
              <a:t>. DB</a:t>
            </a:r>
            <a:r>
              <a:rPr lang="ko-KR" altLang="en-US" dirty="0"/>
              <a:t>에 저장되는 데이터 자체는 간단한지라</a:t>
            </a:r>
            <a:r>
              <a:rPr lang="en-US" altLang="ko-KR" dirty="0"/>
              <a:t>, </a:t>
            </a:r>
            <a:r>
              <a:rPr lang="ko-KR" altLang="en-US" dirty="0"/>
              <a:t>테스트를 거치고 다음주까지 데이터 구축을 완료할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550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여기까지가</a:t>
            </a:r>
            <a:r>
              <a:rPr lang="ko-KR" altLang="en-US" dirty="0"/>
              <a:t> 저희가 준비한 </a:t>
            </a:r>
            <a:r>
              <a:rPr lang="ko-KR" altLang="en-US" dirty="0" err="1"/>
              <a:t>발표내용입니다</a:t>
            </a:r>
            <a:r>
              <a:rPr lang="en-US" altLang="ko-KR" dirty="0"/>
              <a:t>. </a:t>
            </a:r>
            <a:r>
              <a:rPr lang="ko-KR" altLang="en-US" dirty="0"/>
              <a:t>혹시 궁금하신 점이 있으시면 질문 해주시면 되겠습니다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89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혹시 질문 있으신 분은 말씀해 주시길</a:t>
            </a:r>
            <a:r>
              <a:rPr lang="ko-KR" altLang="en-US" baseline="0" dirty="0"/>
              <a:t> 바랍니다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89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파워포인트 템플릿 출처</a:t>
            </a:r>
            <a:endParaRPr lang="en-US" altLang="ko-KR" dirty="0"/>
          </a:p>
          <a:p>
            <a:r>
              <a:rPr lang="en-US" altLang="ko-KR" dirty="0"/>
              <a:t>: http://ponybuhagom.tistory.com/category/PPT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7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449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저번 </a:t>
            </a:r>
            <a:r>
              <a:rPr lang="ko-KR" altLang="en-US" baseline="0" dirty="0" err="1"/>
              <a:t>발표때</a:t>
            </a:r>
            <a:r>
              <a:rPr lang="ko-KR" altLang="en-US" baseline="0" dirty="0"/>
              <a:t> 저희가 받은 피드백에 관한 내용들입니다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첫째</a:t>
            </a:r>
            <a:r>
              <a:rPr lang="en-US" altLang="ko-KR" baseline="0" dirty="0"/>
              <a:t>. </a:t>
            </a:r>
            <a:r>
              <a:rPr lang="ko-KR" altLang="en-US" baseline="0" dirty="0"/>
              <a:t>주소가 없는 검색결과</a:t>
            </a:r>
            <a:endParaRPr lang="en-US" altLang="ko-KR" baseline="0" dirty="0"/>
          </a:p>
          <a:p>
            <a:r>
              <a:rPr lang="ko-KR" altLang="en-US" baseline="0" dirty="0"/>
              <a:t>둘째</a:t>
            </a:r>
            <a:r>
              <a:rPr lang="en-US" altLang="ko-KR" baseline="0" dirty="0"/>
              <a:t>. </a:t>
            </a:r>
            <a:r>
              <a:rPr lang="ko-KR" altLang="en-US" baseline="0" dirty="0"/>
              <a:t>고층빌딩 사이에서 발생할 수 있는 </a:t>
            </a:r>
            <a:r>
              <a:rPr lang="en-US" altLang="ko-KR" baseline="0" dirty="0"/>
              <a:t>GPS </a:t>
            </a:r>
            <a:r>
              <a:rPr lang="ko-KR" altLang="en-US" baseline="0" dirty="0"/>
              <a:t>인식률 이슈</a:t>
            </a:r>
            <a:endParaRPr lang="en-US" altLang="ko-KR" baseline="0" dirty="0"/>
          </a:p>
          <a:p>
            <a:r>
              <a:rPr lang="ko-KR" altLang="en-US" baseline="0" dirty="0"/>
              <a:t>마지막으로 터닝포인트 인식을 못하는 점에 대한 내용들입니다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64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첫번째로 주소가 없어서 검색했을 때 이게 어디에 있는지 파악하기 어려울 거 같다는 내용에 대해서 저희도 공감하게 되어서 바로 피드백 개선에 들어가게 되었는데요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47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회의를 통해 주소를 보여주는 것보다 좀더 좋은 방법이 있지 않을까 고민한 결과 다음과 같은 방법을 택하였습니다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4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바로 지도를 보여줌으로써 위치정보를 제공하는 방법입니다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통해서 명칭만 봐서 위치가 </a:t>
            </a:r>
            <a:r>
              <a:rPr lang="ko-KR" altLang="en-US" baseline="0" dirty="0" err="1"/>
              <a:t>어딘지</a:t>
            </a:r>
            <a:r>
              <a:rPr lang="ko-KR" altLang="en-US" baseline="0" dirty="0"/>
              <a:t> 구분하기 힘든 점을 좀 더 개선하였습니다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790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두번째 피드백 내용으로는 </a:t>
            </a:r>
            <a:r>
              <a:rPr lang="en-US" altLang="ko-KR" baseline="0" dirty="0"/>
              <a:t>GPS </a:t>
            </a:r>
            <a:r>
              <a:rPr lang="ko-KR" altLang="en-US" baseline="0" dirty="0"/>
              <a:t>인식이 되지 않는 이슈점에 대한 내용이었는데요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중앙대학교를 예로 들자면</a:t>
            </a:r>
            <a:r>
              <a:rPr lang="en-US" altLang="ko-KR" baseline="0" dirty="0"/>
              <a:t>, R&amp;D</a:t>
            </a:r>
            <a:r>
              <a:rPr lang="ko-KR" altLang="en-US" baseline="0" dirty="0"/>
              <a:t>건물 같은 고층빌딩이 주변에 있을 경우에 </a:t>
            </a:r>
            <a:r>
              <a:rPr lang="en-US" altLang="ko-KR" baseline="0" dirty="0"/>
              <a:t>GPS</a:t>
            </a:r>
            <a:r>
              <a:rPr lang="ko-KR" altLang="en-US" baseline="0" dirty="0"/>
              <a:t>가 인식이 잘 안되는 점을 들 수 있겠습니다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이런 부분들은 </a:t>
            </a:r>
            <a:r>
              <a:rPr lang="en-US" altLang="ko-KR" baseline="0" dirty="0"/>
              <a:t>GPS</a:t>
            </a:r>
            <a:r>
              <a:rPr lang="ko-KR" altLang="en-US" baseline="0" dirty="0"/>
              <a:t>기술 자체의 한계점이라고 저희는 생각하여 최대한 어플 </a:t>
            </a:r>
            <a:r>
              <a:rPr lang="ko-KR" altLang="en-US" baseline="0" dirty="0" err="1"/>
              <a:t>사용중</a:t>
            </a:r>
            <a:r>
              <a:rPr lang="ko-KR" altLang="en-US" baseline="0" dirty="0"/>
              <a:t> 불편함이 없게끔</a:t>
            </a:r>
            <a:endParaRPr lang="en-US" altLang="ko-KR" baseline="0" dirty="0"/>
          </a:p>
          <a:p>
            <a:r>
              <a:rPr lang="ko-KR" altLang="en-US" baseline="0" dirty="0"/>
              <a:t>화면에 </a:t>
            </a:r>
            <a:r>
              <a:rPr lang="ko-KR" altLang="en-US" baseline="0" dirty="0" err="1"/>
              <a:t>보시다시피</a:t>
            </a:r>
            <a:r>
              <a:rPr lang="ko-KR" altLang="en-US" baseline="0" dirty="0"/>
              <a:t> </a:t>
            </a:r>
            <a:r>
              <a:rPr lang="en-US" altLang="ko-KR" baseline="0" dirty="0"/>
              <a:t>GPS </a:t>
            </a:r>
            <a:r>
              <a:rPr lang="ko-KR" altLang="en-US" baseline="0" dirty="0"/>
              <a:t>미수신이라는 표시처럼 사용자에게 </a:t>
            </a:r>
            <a:r>
              <a:rPr lang="en-US" altLang="ko-KR" baseline="0" dirty="0"/>
              <a:t>GPS</a:t>
            </a:r>
            <a:r>
              <a:rPr lang="ko-KR" altLang="en-US" baseline="0" dirty="0"/>
              <a:t>가 </a:t>
            </a:r>
            <a:r>
              <a:rPr lang="ko-KR" altLang="en-US" baseline="0" dirty="0" err="1"/>
              <a:t>미수신</a:t>
            </a:r>
            <a:r>
              <a:rPr lang="ko-KR" altLang="en-US" baseline="0" dirty="0"/>
              <a:t> 상태임을 알려주도록 안내메시지를 띄워주도록 함으로써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사용자가 앱 사용 중 제대로 동작하지 않는 상태를 파악 할 수 있게 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92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마지막 피드백 내용으로 터닝포인트가 인식되지 않으면 어떻게 할 </a:t>
            </a:r>
            <a:r>
              <a:rPr lang="ko-KR" altLang="en-US" baseline="0" dirty="0" err="1"/>
              <a:t>건지에</a:t>
            </a:r>
            <a:r>
              <a:rPr lang="ko-KR" altLang="en-US" baseline="0" dirty="0"/>
              <a:t> 대한 내용입니다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저희가 </a:t>
            </a:r>
            <a:r>
              <a:rPr lang="ko-KR" altLang="en-US" baseline="0" dirty="0" err="1"/>
              <a:t>잡아두었던</a:t>
            </a:r>
            <a:r>
              <a:rPr lang="ko-KR" altLang="en-US" baseline="0" dirty="0"/>
              <a:t> 터닝포인트의 기준이 원랜 </a:t>
            </a:r>
            <a:r>
              <a:rPr lang="en-US" altLang="ko-KR" baseline="0" dirty="0"/>
              <a:t>5m</a:t>
            </a:r>
            <a:r>
              <a:rPr lang="ko-KR" altLang="en-US" baseline="0" dirty="0"/>
              <a:t>였었지만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이를 </a:t>
            </a:r>
            <a:r>
              <a:rPr lang="en-US" altLang="ko-KR" baseline="0" dirty="0"/>
              <a:t>7m</a:t>
            </a:r>
            <a:r>
              <a:rPr lang="ko-KR" altLang="en-US" baseline="0" dirty="0"/>
              <a:t>로 증가시켜 터닝포인트가 좀 더 잘 인식되게끔 수정하였습니다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8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722" y="2447473"/>
            <a:ext cx="116685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보행자를 위한 </a:t>
            </a:r>
            <a:r>
              <a:rPr lang="ko-KR" altLang="en-US" sz="6600" spc="-30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길찾기</a:t>
            </a:r>
            <a:r>
              <a:rPr lang="ko-KR" altLang="en-US" sz="66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애플리케이션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154078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60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어려웠던 점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76B1768-65DE-4993-9DE6-DA9BB6337EEB}"/>
              </a:ext>
            </a:extLst>
          </p:cNvPr>
          <p:cNvSpPr txBox="1"/>
          <p:nvPr/>
        </p:nvSpPr>
        <p:spPr>
          <a:xfrm>
            <a:off x="1026522" y="1131347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가지 방법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EA2DD4-48EF-4E8F-90AC-E8938B5D3020}"/>
              </a:ext>
            </a:extLst>
          </p:cNvPr>
          <p:cNvSpPr txBox="1"/>
          <p:nvPr/>
        </p:nvSpPr>
        <p:spPr>
          <a:xfrm>
            <a:off x="1026522" y="1940972"/>
            <a:ext cx="64235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1.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마그네틱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센서만 사용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마그네틱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=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나침반 센서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     -&gt; 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세워서 사용해야 하는 어플 특성상 제한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D76AF80-6552-402F-8A6A-7B42B06C2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966" y="1639748"/>
            <a:ext cx="1297115" cy="129711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578E768-E7C7-4AD6-908F-11B98756D85F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852CDEE-3DC6-4345-B51F-5F124FFC8512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E9ACA77-F3A7-4BC5-9666-2F3C1409B66F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24E723D-B2D4-4850-A27D-411F33238E26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78A2ED-39A4-47CD-9594-5EDC8BA688AF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64F875-C9C9-4214-8BC5-61C6D11EA599}"/>
              </a:ext>
            </a:extLst>
          </p:cNvPr>
          <p:cNvSpPr txBox="1"/>
          <p:nvPr/>
        </p:nvSpPr>
        <p:spPr>
          <a:xfrm>
            <a:off x="1069803" y="437393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어려웠던 점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안드로이드 센서 및 보정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B2165CD-7A30-44EB-A265-54917AB5BFCC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60600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13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76B1768-65DE-4993-9DE6-DA9BB6337EEB}"/>
              </a:ext>
            </a:extLst>
          </p:cNvPr>
          <p:cNvSpPr txBox="1"/>
          <p:nvPr/>
        </p:nvSpPr>
        <p:spPr>
          <a:xfrm>
            <a:off x="1026522" y="1131347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가지 방법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EA2DD4-48EF-4E8F-90AC-E8938B5D3020}"/>
              </a:ext>
            </a:extLst>
          </p:cNvPr>
          <p:cNvSpPr txBox="1"/>
          <p:nvPr/>
        </p:nvSpPr>
        <p:spPr>
          <a:xfrm>
            <a:off x="1026522" y="1940972"/>
            <a:ext cx="64235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1.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마그네틱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센서만 사용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마그네틱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=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나침반 센서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     -&gt; 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세워서 사용해야 하는 어플 특성상 제한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EBD2D3-CDBC-49DF-9E83-26A1C015962A}"/>
              </a:ext>
            </a:extLst>
          </p:cNvPr>
          <p:cNvSpPr txBox="1"/>
          <p:nvPr/>
        </p:nvSpPr>
        <p:spPr>
          <a:xfrm>
            <a:off x="1026522" y="3017297"/>
            <a:ext cx="37609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2.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자이로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센서만 사용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     -&gt; 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방향을 알 수 가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D85A54-EF3D-4E20-80FD-54CE87B2C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966" y="1639748"/>
            <a:ext cx="1297115" cy="12971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3699CE-8175-4E2E-A6C6-6018A95BB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23" y="3123679"/>
            <a:ext cx="1905000" cy="1905000"/>
          </a:xfrm>
          <a:prstGeom prst="rect">
            <a:avLst/>
          </a:prstGeom>
        </p:spPr>
      </p:pic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561F0DA3-4EDD-465E-A473-5E7B42E2F5B1}"/>
              </a:ext>
            </a:extLst>
          </p:cNvPr>
          <p:cNvSpPr/>
          <p:nvPr/>
        </p:nvSpPr>
        <p:spPr>
          <a:xfrm>
            <a:off x="1069803" y="1573924"/>
            <a:ext cx="9150522" cy="1362940"/>
          </a:xfrm>
          <a:prstGeom prst="flowChartProcess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1D76A7-111C-4D47-A8CD-9EF40195CA49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B3AFA7-0910-427E-847E-A1F419422BB4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E14DF36-5E79-422F-B5E9-3C3073547532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BAA7EBA-0E19-4A7D-8306-8CD6DDDFD3F4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E90F87-B09D-489B-96ED-D5F2A94DD578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2BD6C-8AE8-4160-A4A7-CE963133B7AD}"/>
              </a:ext>
            </a:extLst>
          </p:cNvPr>
          <p:cNvSpPr txBox="1"/>
          <p:nvPr/>
        </p:nvSpPr>
        <p:spPr>
          <a:xfrm>
            <a:off x="1069803" y="437393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어려웠던 점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안드로이드 센서 및 보정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DF45B9E-CE64-4C59-8533-B8689607D09C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60600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812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76B1768-65DE-4993-9DE6-DA9BB6337EEB}"/>
              </a:ext>
            </a:extLst>
          </p:cNvPr>
          <p:cNvSpPr txBox="1"/>
          <p:nvPr/>
        </p:nvSpPr>
        <p:spPr>
          <a:xfrm>
            <a:off x="1026522" y="1131347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가지 방법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EA2DD4-48EF-4E8F-90AC-E8938B5D3020}"/>
              </a:ext>
            </a:extLst>
          </p:cNvPr>
          <p:cNvSpPr txBox="1"/>
          <p:nvPr/>
        </p:nvSpPr>
        <p:spPr>
          <a:xfrm>
            <a:off x="1026522" y="1940972"/>
            <a:ext cx="64235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1.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마그네틱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센서만 사용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마그네틱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= 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나침반 센서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     -&gt; 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세워서 사용해야 하는 어플 특성상 제한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EBD2D3-CDBC-49DF-9E83-26A1C015962A}"/>
              </a:ext>
            </a:extLst>
          </p:cNvPr>
          <p:cNvSpPr txBox="1"/>
          <p:nvPr/>
        </p:nvSpPr>
        <p:spPr>
          <a:xfrm>
            <a:off x="1026522" y="3017297"/>
            <a:ext cx="37609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2.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자이로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센서만 사용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     -&gt; 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방향을 알 수 가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D85A54-EF3D-4E20-80FD-54CE87B2C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966" y="1392957"/>
            <a:ext cx="1297115" cy="12971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9F8FA8-4142-495B-98D5-10A51F73BF4F}"/>
              </a:ext>
            </a:extLst>
          </p:cNvPr>
          <p:cNvSpPr txBox="1"/>
          <p:nvPr/>
        </p:nvSpPr>
        <p:spPr>
          <a:xfrm>
            <a:off x="1026522" y="4656534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3. 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DFF7E49-5E3A-4161-B3BF-BCEB53007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13" y="4531196"/>
            <a:ext cx="1297115" cy="129711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D431FC7-9497-461E-969C-F7302B433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60" y="4227253"/>
            <a:ext cx="1905000" cy="1905000"/>
          </a:xfrm>
          <a:prstGeom prst="rect">
            <a:avLst/>
          </a:prstGeom>
        </p:spPr>
      </p:pic>
      <p:sp>
        <p:nvSpPr>
          <p:cNvPr id="38" name="십자형 37">
            <a:extLst>
              <a:ext uri="{FF2B5EF4-FFF2-40B4-BE49-F238E27FC236}">
                <a16:creationId xmlns:a16="http://schemas.microsoft.com/office/drawing/2014/main" id="{FDBE5FB5-5562-4FCC-ACE7-B3BBA7E10470}"/>
              </a:ext>
            </a:extLst>
          </p:cNvPr>
          <p:cNvSpPr/>
          <p:nvPr/>
        </p:nvSpPr>
        <p:spPr>
          <a:xfrm>
            <a:off x="4398644" y="4722553"/>
            <a:ext cx="914400" cy="914400"/>
          </a:xfrm>
          <a:prstGeom prst="plus">
            <a:avLst>
              <a:gd name="adj" fmla="val 39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561F0DA3-4EDD-465E-A473-5E7B42E2F5B1}"/>
              </a:ext>
            </a:extLst>
          </p:cNvPr>
          <p:cNvSpPr/>
          <p:nvPr/>
        </p:nvSpPr>
        <p:spPr>
          <a:xfrm>
            <a:off x="1069803" y="1860538"/>
            <a:ext cx="6380272" cy="1076325"/>
          </a:xfrm>
          <a:prstGeom prst="flowChartProcess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9DD985F-4158-4F51-B530-46E7CBE95AF1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AB7B5B-8BE2-48C4-8B66-445F12BC04B9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B0A5B2A-4FFF-49D2-91C5-B4B4A3567AC5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01137CD-6B31-43B9-8FC4-3E34A1FD6FD4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077A7E-6372-453E-81DF-C30F2EFC5506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278520-2F9B-40C1-B268-60B7A1A74026}"/>
              </a:ext>
            </a:extLst>
          </p:cNvPr>
          <p:cNvSpPr txBox="1"/>
          <p:nvPr/>
        </p:nvSpPr>
        <p:spPr>
          <a:xfrm>
            <a:off x="1069803" y="437393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어려웠던 점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안드로이드 센서 및 보정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FB83B44-47B1-4E0C-BD67-9B385E662D0B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60600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71B5822-6465-4637-A5A4-484FA1C1B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23" y="279988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63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76B1768-65DE-4993-9DE6-DA9BB6337EEB}"/>
              </a:ext>
            </a:extLst>
          </p:cNvPr>
          <p:cNvSpPr txBox="1"/>
          <p:nvPr/>
        </p:nvSpPr>
        <p:spPr>
          <a:xfrm>
            <a:off x="1026522" y="1131347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가지 방법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833DE7-5B1F-43F0-A888-9A95EA415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75" y="3077020"/>
            <a:ext cx="2809875" cy="3105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077AB-C23D-433E-8EA3-87EBA9B2AB84}"/>
              </a:ext>
            </a:extLst>
          </p:cNvPr>
          <p:cNvSpPr txBox="1"/>
          <p:nvPr/>
        </p:nvSpPr>
        <p:spPr>
          <a:xfrm>
            <a:off x="1026522" y="17799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3. 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0DD4BD-6C41-416F-9D53-5BE4C767B9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13" y="1654567"/>
            <a:ext cx="1297115" cy="1297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3B3044-38FB-48B0-941D-FA123E8C2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244" y="1350624"/>
            <a:ext cx="1905000" cy="1905000"/>
          </a:xfrm>
          <a:prstGeom prst="rect">
            <a:avLst/>
          </a:prstGeom>
        </p:spPr>
      </p:pic>
      <p:sp>
        <p:nvSpPr>
          <p:cNvPr id="18" name="십자형 17">
            <a:extLst>
              <a:ext uri="{FF2B5EF4-FFF2-40B4-BE49-F238E27FC236}">
                <a16:creationId xmlns:a16="http://schemas.microsoft.com/office/drawing/2014/main" id="{839EFCBB-49DE-4ECB-978A-A91A663C082A}"/>
              </a:ext>
            </a:extLst>
          </p:cNvPr>
          <p:cNvSpPr/>
          <p:nvPr/>
        </p:nvSpPr>
        <p:spPr>
          <a:xfrm>
            <a:off x="4398644" y="1845924"/>
            <a:ext cx="914400" cy="914400"/>
          </a:xfrm>
          <a:prstGeom prst="plus">
            <a:avLst>
              <a:gd name="adj" fmla="val 39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5B6275-FE46-46C7-9574-D9C55A65DC43}"/>
              </a:ext>
            </a:extLst>
          </p:cNvPr>
          <p:cNvSpPr txBox="1"/>
          <p:nvPr/>
        </p:nvSpPr>
        <p:spPr>
          <a:xfrm>
            <a:off x="4215517" y="3255624"/>
            <a:ext cx="693811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처음 시작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할 땐 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마그네틱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센서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이용해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방향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을 파악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값을 변수에 저장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 이후로는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자이로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센서만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사용해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위에서 저장한 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마그네틱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센서값을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저장한 변수에 </a:t>
            </a:r>
            <a:r>
              <a:rPr kumimoji="0" lang="ko-KR" altLang="en-US" sz="2800" b="0" i="0" u="none" strike="noStrike" kern="1200" cap="none" spc="-150" normalizeH="0" baseline="0" noProof="0" dirty="0" err="1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변화값을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srgbClr val="523BE8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더해줌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으로써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방향을 알아내도록 한다</a:t>
            </a: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257147-DDFA-49DC-9314-09133DE9D4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12" b="89524"/>
          <a:stretch/>
        </p:blipFill>
        <p:spPr>
          <a:xfrm>
            <a:off x="7294244" y="1060072"/>
            <a:ext cx="4143650" cy="12804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64403E-E7DE-49BE-A14C-B14601C096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08" t="3133" r="30312" b="91154"/>
          <a:stretch/>
        </p:blipFill>
        <p:spPr>
          <a:xfrm>
            <a:off x="8601125" y="1205026"/>
            <a:ext cx="3097531" cy="128179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E40B6B-4C50-4B01-B29A-B1F3ED52AC06}"/>
              </a:ext>
            </a:extLst>
          </p:cNvPr>
          <p:cNvSpPr/>
          <p:nvPr/>
        </p:nvSpPr>
        <p:spPr>
          <a:xfrm>
            <a:off x="7248254" y="1447799"/>
            <a:ext cx="1352872" cy="353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BD6149-130A-4C91-8F7F-F59855F24987}"/>
              </a:ext>
            </a:extLst>
          </p:cNvPr>
          <p:cNvSpPr/>
          <p:nvPr/>
        </p:nvSpPr>
        <p:spPr>
          <a:xfrm>
            <a:off x="7276829" y="1789430"/>
            <a:ext cx="1092110" cy="353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911CA5-2AAF-4D5F-8DFA-B560951E4700}"/>
              </a:ext>
            </a:extLst>
          </p:cNvPr>
          <p:cNvSpPr txBox="1"/>
          <p:nvPr/>
        </p:nvSpPr>
        <p:spPr>
          <a:xfrm>
            <a:off x="7226850" y="2360142"/>
            <a:ext cx="466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자이로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센서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 </a:t>
            </a:r>
            <a:r>
              <a:rPr kumimoji="0" lang="ko-KR" altLang="en-US" sz="2000" b="0" i="0" u="none" strike="noStrike" kern="1200" cap="none" spc="-150" normalizeH="0" baseline="0" noProof="0" dirty="0" err="1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마그네틱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센서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를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기준으로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srgbClr val="523BE8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동기화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3B1E7B3-05E8-4E71-A1D8-F74F62BA1297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B485A3F-0801-4E1D-883A-1F8D54EB9469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D141730-FB4F-43F1-BDA0-C86AF3453AE4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7255F38-2F5D-4C4E-8203-2EB568FA826A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21C8E53-B699-46C1-B8C5-DB7157A50E45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00002F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35A5A5-BCC4-4163-BB08-110C33541B04}"/>
              </a:ext>
            </a:extLst>
          </p:cNvPr>
          <p:cNvSpPr txBox="1"/>
          <p:nvPr/>
        </p:nvSpPr>
        <p:spPr>
          <a:xfrm>
            <a:off x="1069803" y="437393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어려웠던 점 </a:t>
            </a:r>
            <a:r>
              <a:rPr kumimoji="0" lang="en-US" altLang="ko-KR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-150" normalizeH="0" baseline="0" noProof="0" dirty="0">
                <a:ln>
                  <a:noFill/>
                </a:ln>
                <a:solidFill>
                  <a:srgbClr val="00002F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안드로이드 센서 및 보정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C29D6BF-B681-4EF4-A62A-2BEB51F3D808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60600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7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154078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60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현황</a:t>
            </a:r>
          </a:p>
        </p:txBody>
      </p:sp>
    </p:spTree>
    <p:extLst>
      <p:ext uri="{BB962C8B-B14F-4D97-AF65-F5344CB8AC3E}">
        <p14:creationId xmlns:p14="http://schemas.microsoft.com/office/powerpoint/2010/main" val="159517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C0521E-10BF-4D98-A4E2-6A2EB85EBAC4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164500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44666C-7CBF-4FE9-8CE6-B2DED5CE32E2}"/>
              </a:ext>
            </a:extLst>
          </p:cNvPr>
          <p:cNvSpPr txBox="1"/>
          <p:nvPr/>
        </p:nvSpPr>
        <p:spPr>
          <a:xfrm>
            <a:off x="1069803" y="437393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A7C4C2-9147-4E3B-B203-81E36988301D}"/>
              </a:ext>
            </a:extLst>
          </p:cNvPr>
          <p:cNvSpPr/>
          <p:nvPr/>
        </p:nvSpPr>
        <p:spPr>
          <a:xfrm>
            <a:off x="312135" y="1724025"/>
            <a:ext cx="545116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84F20-304A-4E64-BA04-DA32F0049FFF}"/>
              </a:ext>
            </a:extLst>
          </p:cNvPr>
          <p:cNvSpPr txBox="1"/>
          <p:nvPr/>
        </p:nvSpPr>
        <p:spPr>
          <a:xfrm>
            <a:off x="869382" y="169652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5CD43B-EF69-4F0F-80AB-9E4AE648238C}"/>
              </a:ext>
            </a:extLst>
          </p:cNvPr>
          <p:cNvSpPr txBox="1"/>
          <p:nvPr/>
        </p:nvSpPr>
        <p:spPr>
          <a:xfrm>
            <a:off x="857251" y="223206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진행중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920F4B-1484-4BBC-9FEA-70F45EC3AFF7}"/>
              </a:ext>
            </a:extLst>
          </p:cNvPr>
          <p:cNvSpPr/>
          <p:nvPr/>
        </p:nvSpPr>
        <p:spPr>
          <a:xfrm>
            <a:off x="312136" y="2259568"/>
            <a:ext cx="545116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873A554-119A-4790-8553-87136705F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32828"/>
              </p:ext>
            </p:extLst>
          </p:nvPr>
        </p:nvGraphicFramePr>
        <p:xfrm>
          <a:off x="12563777" y="875972"/>
          <a:ext cx="8850834" cy="4488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4394">
                  <a:extLst>
                    <a:ext uri="{9D8B030D-6E8A-4147-A177-3AD203B41FA5}">
                      <a16:colId xmlns:a16="http://schemas.microsoft.com/office/drawing/2014/main" val="623086861"/>
                    </a:ext>
                  </a:extLst>
                </a:gridCol>
                <a:gridCol w="769555">
                  <a:extLst>
                    <a:ext uri="{9D8B030D-6E8A-4147-A177-3AD203B41FA5}">
                      <a16:colId xmlns:a16="http://schemas.microsoft.com/office/drawing/2014/main" val="2982399505"/>
                    </a:ext>
                  </a:extLst>
                </a:gridCol>
                <a:gridCol w="769555">
                  <a:extLst>
                    <a:ext uri="{9D8B030D-6E8A-4147-A177-3AD203B41FA5}">
                      <a16:colId xmlns:a16="http://schemas.microsoft.com/office/drawing/2014/main" val="731417960"/>
                    </a:ext>
                  </a:extLst>
                </a:gridCol>
                <a:gridCol w="769555">
                  <a:extLst>
                    <a:ext uri="{9D8B030D-6E8A-4147-A177-3AD203B41FA5}">
                      <a16:colId xmlns:a16="http://schemas.microsoft.com/office/drawing/2014/main" val="1581808331"/>
                    </a:ext>
                  </a:extLst>
                </a:gridCol>
                <a:gridCol w="769555">
                  <a:extLst>
                    <a:ext uri="{9D8B030D-6E8A-4147-A177-3AD203B41FA5}">
                      <a16:colId xmlns:a16="http://schemas.microsoft.com/office/drawing/2014/main" val="829224337"/>
                    </a:ext>
                  </a:extLst>
                </a:gridCol>
                <a:gridCol w="769555">
                  <a:extLst>
                    <a:ext uri="{9D8B030D-6E8A-4147-A177-3AD203B41FA5}">
                      <a16:colId xmlns:a16="http://schemas.microsoft.com/office/drawing/2014/main" val="633616417"/>
                    </a:ext>
                  </a:extLst>
                </a:gridCol>
                <a:gridCol w="769555">
                  <a:extLst>
                    <a:ext uri="{9D8B030D-6E8A-4147-A177-3AD203B41FA5}">
                      <a16:colId xmlns:a16="http://schemas.microsoft.com/office/drawing/2014/main" val="518267672"/>
                    </a:ext>
                  </a:extLst>
                </a:gridCol>
                <a:gridCol w="769555">
                  <a:extLst>
                    <a:ext uri="{9D8B030D-6E8A-4147-A177-3AD203B41FA5}">
                      <a16:colId xmlns:a16="http://schemas.microsoft.com/office/drawing/2014/main" val="515191842"/>
                    </a:ext>
                  </a:extLst>
                </a:gridCol>
                <a:gridCol w="769555">
                  <a:extLst>
                    <a:ext uri="{9D8B030D-6E8A-4147-A177-3AD203B41FA5}">
                      <a16:colId xmlns:a16="http://schemas.microsoft.com/office/drawing/2014/main" val="356443717"/>
                    </a:ext>
                  </a:extLst>
                </a:gridCol>
              </a:tblGrid>
              <a:tr h="408043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r>
                        <a:rPr lang="ko-KR" altLang="en-US" sz="200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r>
                        <a:rPr lang="ko-KR" altLang="en-US" sz="200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10271"/>
                  </a:ext>
                </a:extLst>
              </a:tr>
              <a:tr h="408043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b="1" kern="0" dirty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굴림" panose="020B0600000101010101" pitchFamily="50" charset="-127"/>
                        </a:rPr>
                        <a:t>주차</a:t>
                      </a:r>
                      <a:endParaRPr lang="ko-KR" sz="1500" b="1" kern="1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60" marR="7546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279272"/>
                  </a:ext>
                </a:extLst>
              </a:tr>
              <a:tr h="408043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b="0" kern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함초롬바탕" panose="02030604000101010101" pitchFamily="18" charset="-127"/>
                        </a:rPr>
                        <a:t>안드로이드 </a:t>
                      </a:r>
                      <a:r>
                        <a:rPr lang="en-US" sz="1500" b="0" kern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굴림" panose="020B0600000101010101" pitchFamily="50" charset="-127"/>
                        </a:rPr>
                        <a:t>GUI </a:t>
                      </a:r>
                      <a:r>
                        <a:rPr lang="ko-KR" sz="1500" b="0" kern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함초롬바탕" panose="02030604000101010101" pitchFamily="18" charset="-127"/>
                        </a:rPr>
                        <a:t>제작</a:t>
                      </a:r>
                      <a:endParaRPr lang="ko-KR" sz="1500" b="0" kern="1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60" marR="7546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 종 데 모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 vert="eaVert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 종 리 포 트  제 출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 vert="eaVert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ysClr val="windowText" lastClr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 말 고 사</a:t>
                      </a:r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 vert="eaVert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874653"/>
                  </a:ext>
                </a:extLst>
              </a:tr>
              <a:tr h="408043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b="0" kern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함초롬바탕" panose="02030604000101010101" pitchFamily="18" charset="-127"/>
                        </a:rPr>
                        <a:t>카메라 위에 화살표 알림 구현</a:t>
                      </a:r>
                      <a:endParaRPr lang="ko-KR" sz="1500" b="0" kern="1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60" marR="7546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618691"/>
                  </a:ext>
                </a:extLst>
              </a:tr>
              <a:tr h="408043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b="0" kern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함초롬바탕" panose="02030604000101010101" pitchFamily="18" charset="-127"/>
                        </a:rPr>
                        <a:t>안드로이드 센서 적용 및 보정</a:t>
                      </a:r>
                      <a:endParaRPr lang="ko-KR" sz="1500" b="0" kern="1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60" marR="7546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901301"/>
                  </a:ext>
                </a:extLst>
              </a:tr>
              <a:tr h="408043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b="0" kern="0" dirty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함초롬바탕" panose="02030604000101010101" pitchFamily="18" charset="-127"/>
                        </a:rPr>
                        <a:t>AR</a:t>
                      </a:r>
                      <a:r>
                        <a:rPr lang="ko-KR" sz="1500" b="0" kern="0" dirty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함초롬바탕" panose="02030604000101010101" pitchFamily="18" charset="-127"/>
                        </a:rPr>
                        <a:t>을 이용한 건물 정보 출력구현</a:t>
                      </a:r>
                      <a:endParaRPr lang="ko-KR" sz="1500" b="0" kern="1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60" marR="7546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408863"/>
                  </a:ext>
                </a:extLst>
              </a:tr>
              <a:tr h="408043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b="0" kern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함초롬바탕" panose="02030604000101010101" pitchFamily="18" charset="-127"/>
                        </a:rPr>
                        <a:t>중앙대학교 데이터베이스 구축</a:t>
                      </a:r>
                      <a:endParaRPr lang="ko-KR" sz="1500" b="0" kern="10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60" marR="7546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292422"/>
                  </a:ext>
                </a:extLst>
              </a:tr>
              <a:tr h="408043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b="0" kern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함초롬바탕" panose="02030604000101010101" pitchFamily="18" charset="-127"/>
                        </a:rPr>
                        <a:t>추가 기능 구현</a:t>
                      </a:r>
                      <a:endParaRPr lang="ko-KR" sz="1500" b="0" kern="1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60" marR="7546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722239"/>
                  </a:ext>
                </a:extLst>
              </a:tr>
              <a:tr h="408043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b="0" kern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함초롬바탕" panose="02030604000101010101" pitchFamily="18" charset="-127"/>
                        </a:rPr>
                        <a:t>테스트 및 디버깅</a:t>
                      </a:r>
                      <a:endParaRPr lang="ko-KR" sz="1500" b="0" kern="1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60" marR="7546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594639"/>
                  </a:ext>
                </a:extLst>
              </a:tr>
              <a:tr h="408043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b="0" kern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함초롬바탕" panose="02030604000101010101" pitchFamily="18" charset="-127"/>
                        </a:rPr>
                        <a:t>최종 데모 준비</a:t>
                      </a:r>
                      <a:endParaRPr lang="ko-KR" sz="1500" b="0" kern="1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60" marR="7546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074733"/>
                  </a:ext>
                </a:extLst>
              </a:tr>
              <a:tr h="408043"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b="0" kern="0" dirty="0">
                          <a:solidFill>
                            <a:sysClr val="windowText" lastClr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함초롬바탕" panose="02030604000101010101" pitchFamily="18" charset="-127"/>
                        </a:rPr>
                        <a:t>최종 보고서 준비</a:t>
                      </a:r>
                      <a:endParaRPr lang="ko-KR" sz="1500" b="0" kern="100" dirty="0">
                        <a:solidFill>
                          <a:sysClr val="windowText" lastClr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5460" marR="7546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613" marR="100613" marT="50307" marB="50307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23550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D9571D-9052-475A-A664-8DD042EEAF47}"/>
              </a:ext>
            </a:extLst>
          </p:cNvPr>
          <p:cNvGrpSpPr/>
          <p:nvPr/>
        </p:nvGrpSpPr>
        <p:grpSpPr>
          <a:xfrm>
            <a:off x="15448858" y="1339846"/>
            <a:ext cx="368392" cy="4456623"/>
            <a:chOff x="5041806" y="1973351"/>
            <a:chExt cx="368392" cy="4456623"/>
          </a:xfrm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910F72B9-928D-4F00-BE9B-95FB70C1E078}"/>
                </a:ext>
              </a:extLst>
            </p:cNvPr>
            <p:cNvSpPr/>
            <p:nvPr/>
          </p:nvSpPr>
          <p:spPr>
            <a:xfrm rot="5400000">
              <a:off x="3142528" y="4016244"/>
              <a:ext cx="4141230" cy="257529"/>
            </a:xfrm>
            <a:custGeom>
              <a:avLst/>
              <a:gdLst>
                <a:gd name="connsiteX0" fmla="*/ 1477944 w 6379583"/>
                <a:gd name="connsiteY0" fmla="*/ 512 h 910085"/>
                <a:gd name="connsiteX1" fmla="*/ 1799413 w 6379583"/>
                <a:gd name="connsiteY1" fmla="*/ 84294 h 910085"/>
                <a:gd name="connsiteX2" fmla="*/ 1807583 w 6379583"/>
                <a:gd name="connsiteY2" fmla="*/ 75916 h 910085"/>
                <a:gd name="connsiteX3" fmla="*/ 1807583 w 6379583"/>
                <a:gd name="connsiteY3" fmla="*/ 54993 h 910085"/>
                <a:gd name="connsiteX4" fmla="*/ 2264783 w 6379583"/>
                <a:gd name="connsiteY4" fmla="*/ 54993 h 910085"/>
                <a:gd name="connsiteX5" fmla="*/ 2721983 w 6379583"/>
                <a:gd name="connsiteY5" fmla="*/ 54993 h 910085"/>
                <a:gd name="connsiteX6" fmla="*/ 3179183 w 6379583"/>
                <a:gd name="connsiteY6" fmla="*/ 54993 h 910085"/>
                <a:gd name="connsiteX7" fmla="*/ 3636383 w 6379583"/>
                <a:gd name="connsiteY7" fmla="*/ 54993 h 910085"/>
                <a:gd name="connsiteX8" fmla="*/ 4093583 w 6379583"/>
                <a:gd name="connsiteY8" fmla="*/ 54993 h 910085"/>
                <a:gd name="connsiteX9" fmla="*/ 4550783 w 6379583"/>
                <a:gd name="connsiteY9" fmla="*/ 54993 h 910085"/>
                <a:gd name="connsiteX10" fmla="*/ 5007983 w 6379583"/>
                <a:gd name="connsiteY10" fmla="*/ 54993 h 910085"/>
                <a:gd name="connsiteX11" fmla="*/ 5465183 w 6379583"/>
                <a:gd name="connsiteY11" fmla="*/ 54993 h 910085"/>
                <a:gd name="connsiteX12" fmla="*/ 5550908 w 6379583"/>
                <a:gd name="connsiteY12" fmla="*/ 578 h 910085"/>
                <a:gd name="connsiteX13" fmla="*/ 5922383 w 6379583"/>
                <a:gd name="connsiteY13" fmla="*/ 54993 h 910085"/>
                <a:gd name="connsiteX14" fmla="*/ 6008108 w 6379583"/>
                <a:gd name="connsiteY14" fmla="*/ 578 h 910085"/>
                <a:gd name="connsiteX15" fmla="*/ 6379583 w 6379583"/>
                <a:gd name="connsiteY15" fmla="*/ 54993 h 910085"/>
                <a:gd name="connsiteX16" fmla="*/ 6379583 w 6379583"/>
                <a:gd name="connsiteY16" fmla="*/ 855093 h 910085"/>
                <a:gd name="connsiteX17" fmla="*/ 5922383 w 6379583"/>
                <a:gd name="connsiteY17" fmla="*/ 855093 h 910085"/>
                <a:gd name="connsiteX18" fmla="*/ 5465183 w 6379583"/>
                <a:gd name="connsiteY18" fmla="*/ 855093 h 910085"/>
                <a:gd name="connsiteX19" fmla="*/ 5007983 w 6379583"/>
                <a:gd name="connsiteY19" fmla="*/ 855093 h 910085"/>
                <a:gd name="connsiteX20" fmla="*/ 4550783 w 6379583"/>
                <a:gd name="connsiteY20" fmla="*/ 855093 h 910085"/>
                <a:gd name="connsiteX21" fmla="*/ 4093583 w 6379583"/>
                <a:gd name="connsiteY21" fmla="*/ 855093 h 910085"/>
                <a:gd name="connsiteX22" fmla="*/ 3636383 w 6379583"/>
                <a:gd name="connsiteY22" fmla="*/ 855093 h 910085"/>
                <a:gd name="connsiteX23" fmla="*/ 3179183 w 6379583"/>
                <a:gd name="connsiteY23" fmla="*/ 855093 h 910085"/>
                <a:gd name="connsiteX24" fmla="*/ 2721983 w 6379583"/>
                <a:gd name="connsiteY24" fmla="*/ 855093 h 910085"/>
                <a:gd name="connsiteX25" fmla="*/ 2264783 w 6379583"/>
                <a:gd name="connsiteY25" fmla="*/ 855093 h 910085"/>
                <a:gd name="connsiteX26" fmla="*/ 1836158 w 6379583"/>
                <a:gd name="connsiteY26" fmla="*/ 825793 h 910085"/>
                <a:gd name="connsiteX27" fmla="*/ 1827988 w 6379583"/>
                <a:gd name="connsiteY27" fmla="*/ 834170 h 910085"/>
                <a:gd name="connsiteX28" fmla="*/ 1827988 w 6379583"/>
                <a:gd name="connsiteY28" fmla="*/ 855093 h 910085"/>
                <a:gd name="connsiteX29" fmla="*/ 1370788 w 6379583"/>
                <a:gd name="connsiteY29" fmla="*/ 855093 h 910085"/>
                <a:gd name="connsiteX30" fmla="*/ 942164 w 6379583"/>
                <a:gd name="connsiteY30" fmla="*/ 825793 h 910085"/>
                <a:gd name="connsiteX31" fmla="*/ 914401 w 6379583"/>
                <a:gd name="connsiteY31" fmla="*/ 854261 h 910085"/>
                <a:gd name="connsiteX32" fmla="*/ 914401 w 6379583"/>
                <a:gd name="connsiteY32" fmla="*/ 855093 h 910085"/>
                <a:gd name="connsiteX33" fmla="*/ 457201 w 6379583"/>
                <a:gd name="connsiteY33" fmla="*/ 855093 h 910085"/>
                <a:gd name="connsiteX34" fmla="*/ 0 w 6379583"/>
                <a:gd name="connsiteY34" fmla="*/ 855093 h 910085"/>
                <a:gd name="connsiteX35" fmla="*/ 0 w 6379583"/>
                <a:gd name="connsiteY35" fmla="*/ 54993 h 910085"/>
                <a:gd name="connsiteX36" fmla="*/ 85726 w 6379583"/>
                <a:gd name="connsiteY36" fmla="*/ 578 h 910085"/>
                <a:gd name="connsiteX37" fmla="*/ 457201 w 6379583"/>
                <a:gd name="connsiteY37" fmla="*/ 54993 h 910085"/>
                <a:gd name="connsiteX38" fmla="*/ 542925 w 6379583"/>
                <a:gd name="connsiteY38" fmla="*/ 578 h 910085"/>
                <a:gd name="connsiteX39" fmla="*/ 885826 w 6379583"/>
                <a:gd name="connsiteY39" fmla="*/ 84294 h 910085"/>
                <a:gd name="connsiteX40" fmla="*/ 913589 w 6379583"/>
                <a:gd name="connsiteY40" fmla="*/ 55826 h 910085"/>
                <a:gd name="connsiteX41" fmla="*/ 913589 w 6379583"/>
                <a:gd name="connsiteY41" fmla="*/ 54993 h 910085"/>
                <a:gd name="connsiteX42" fmla="*/ 999313 w 6379583"/>
                <a:gd name="connsiteY42" fmla="*/ 578 h 910085"/>
                <a:gd name="connsiteX43" fmla="*/ 1370788 w 6379583"/>
                <a:gd name="connsiteY43" fmla="*/ 54993 h 910085"/>
                <a:gd name="connsiteX44" fmla="*/ 1477944 w 6379583"/>
                <a:gd name="connsiteY44" fmla="*/ 512 h 91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379583" h="910085">
                  <a:moveTo>
                    <a:pt x="1477944" y="512"/>
                  </a:moveTo>
                  <a:cubicBezTo>
                    <a:pt x="1585100" y="10781"/>
                    <a:pt x="1692257" y="171149"/>
                    <a:pt x="1799413" y="84294"/>
                  </a:cubicBezTo>
                  <a:lnTo>
                    <a:pt x="1807583" y="75916"/>
                  </a:lnTo>
                  <a:lnTo>
                    <a:pt x="1807583" y="54993"/>
                  </a:lnTo>
                  <a:cubicBezTo>
                    <a:pt x="1959983" y="-135507"/>
                    <a:pt x="2112383" y="245493"/>
                    <a:pt x="2264783" y="54993"/>
                  </a:cubicBezTo>
                  <a:cubicBezTo>
                    <a:pt x="2417183" y="-135507"/>
                    <a:pt x="2569583" y="245493"/>
                    <a:pt x="2721983" y="54993"/>
                  </a:cubicBezTo>
                  <a:cubicBezTo>
                    <a:pt x="2874383" y="-135507"/>
                    <a:pt x="3026783" y="245493"/>
                    <a:pt x="3179183" y="54993"/>
                  </a:cubicBezTo>
                  <a:cubicBezTo>
                    <a:pt x="3331583" y="-135507"/>
                    <a:pt x="3483983" y="245493"/>
                    <a:pt x="3636383" y="54993"/>
                  </a:cubicBezTo>
                  <a:cubicBezTo>
                    <a:pt x="3788783" y="-135507"/>
                    <a:pt x="3941183" y="245493"/>
                    <a:pt x="4093583" y="54993"/>
                  </a:cubicBezTo>
                  <a:cubicBezTo>
                    <a:pt x="4245983" y="-135507"/>
                    <a:pt x="4398383" y="245493"/>
                    <a:pt x="4550783" y="54993"/>
                  </a:cubicBezTo>
                  <a:cubicBezTo>
                    <a:pt x="4703183" y="-135507"/>
                    <a:pt x="4855583" y="245493"/>
                    <a:pt x="5007983" y="54993"/>
                  </a:cubicBezTo>
                  <a:cubicBezTo>
                    <a:pt x="5160383" y="-135507"/>
                    <a:pt x="5312783" y="245493"/>
                    <a:pt x="5465183" y="54993"/>
                  </a:cubicBezTo>
                  <a:cubicBezTo>
                    <a:pt x="5493758" y="19274"/>
                    <a:pt x="5522333" y="3647"/>
                    <a:pt x="5550908" y="578"/>
                  </a:cubicBezTo>
                  <a:cubicBezTo>
                    <a:pt x="5674733" y="-12724"/>
                    <a:pt x="5798558" y="209774"/>
                    <a:pt x="5922383" y="54993"/>
                  </a:cubicBezTo>
                  <a:cubicBezTo>
                    <a:pt x="5950958" y="19274"/>
                    <a:pt x="5979533" y="3647"/>
                    <a:pt x="6008108" y="578"/>
                  </a:cubicBezTo>
                  <a:cubicBezTo>
                    <a:pt x="6131933" y="-12724"/>
                    <a:pt x="6255758" y="209774"/>
                    <a:pt x="6379583" y="54993"/>
                  </a:cubicBezTo>
                  <a:lnTo>
                    <a:pt x="6379583" y="855093"/>
                  </a:lnTo>
                  <a:cubicBezTo>
                    <a:pt x="6227183" y="1045593"/>
                    <a:pt x="6074783" y="664593"/>
                    <a:pt x="5922383" y="855093"/>
                  </a:cubicBezTo>
                  <a:cubicBezTo>
                    <a:pt x="5769983" y="1045593"/>
                    <a:pt x="5617583" y="664593"/>
                    <a:pt x="5465183" y="855093"/>
                  </a:cubicBezTo>
                  <a:cubicBezTo>
                    <a:pt x="5312783" y="1045593"/>
                    <a:pt x="5160383" y="664593"/>
                    <a:pt x="5007983" y="855093"/>
                  </a:cubicBezTo>
                  <a:cubicBezTo>
                    <a:pt x="4855583" y="1045593"/>
                    <a:pt x="4703183" y="664593"/>
                    <a:pt x="4550783" y="855093"/>
                  </a:cubicBezTo>
                  <a:cubicBezTo>
                    <a:pt x="4398383" y="1045593"/>
                    <a:pt x="4245983" y="664593"/>
                    <a:pt x="4093583" y="855093"/>
                  </a:cubicBezTo>
                  <a:cubicBezTo>
                    <a:pt x="3941183" y="1045593"/>
                    <a:pt x="3788783" y="664593"/>
                    <a:pt x="3636383" y="855093"/>
                  </a:cubicBezTo>
                  <a:cubicBezTo>
                    <a:pt x="3483983" y="1045593"/>
                    <a:pt x="3331583" y="664593"/>
                    <a:pt x="3179183" y="855093"/>
                  </a:cubicBezTo>
                  <a:cubicBezTo>
                    <a:pt x="3026783" y="1045593"/>
                    <a:pt x="2874383" y="664593"/>
                    <a:pt x="2721983" y="855093"/>
                  </a:cubicBezTo>
                  <a:cubicBezTo>
                    <a:pt x="2569583" y="1045593"/>
                    <a:pt x="2417183" y="664593"/>
                    <a:pt x="2264783" y="855093"/>
                  </a:cubicBezTo>
                  <a:cubicBezTo>
                    <a:pt x="2121908" y="1033687"/>
                    <a:pt x="1979033" y="709986"/>
                    <a:pt x="1836158" y="825793"/>
                  </a:cubicBezTo>
                  <a:lnTo>
                    <a:pt x="1827988" y="834170"/>
                  </a:lnTo>
                  <a:lnTo>
                    <a:pt x="1827988" y="855093"/>
                  </a:lnTo>
                  <a:cubicBezTo>
                    <a:pt x="1675588" y="1045593"/>
                    <a:pt x="1523188" y="664593"/>
                    <a:pt x="1370788" y="855093"/>
                  </a:cubicBezTo>
                  <a:cubicBezTo>
                    <a:pt x="1227913" y="1033687"/>
                    <a:pt x="1085038" y="709986"/>
                    <a:pt x="942164" y="825793"/>
                  </a:cubicBezTo>
                  <a:lnTo>
                    <a:pt x="914401" y="854261"/>
                  </a:lnTo>
                  <a:lnTo>
                    <a:pt x="914401" y="855093"/>
                  </a:lnTo>
                  <a:cubicBezTo>
                    <a:pt x="762001" y="1045593"/>
                    <a:pt x="609601" y="664593"/>
                    <a:pt x="457201" y="855093"/>
                  </a:cubicBezTo>
                  <a:cubicBezTo>
                    <a:pt x="304801" y="1045593"/>
                    <a:pt x="152401" y="664593"/>
                    <a:pt x="0" y="855093"/>
                  </a:cubicBezTo>
                  <a:lnTo>
                    <a:pt x="0" y="54993"/>
                  </a:lnTo>
                  <a:cubicBezTo>
                    <a:pt x="28576" y="19274"/>
                    <a:pt x="57150" y="3647"/>
                    <a:pt x="85726" y="578"/>
                  </a:cubicBezTo>
                  <a:cubicBezTo>
                    <a:pt x="209550" y="-12724"/>
                    <a:pt x="333375" y="209774"/>
                    <a:pt x="457201" y="54993"/>
                  </a:cubicBezTo>
                  <a:cubicBezTo>
                    <a:pt x="485776" y="19274"/>
                    <a:pt x="514351" y="3647"/>
                    <a:pt x="542925" y="578"/>
                  </a:cubicBezTo>
                  <a:cubicBezTo>
                    <a:pt x="657226" y="-11701"/>
                    <a:pt x="771526" y="176939"/>
                    <a:pt x="885826" y="84294"/>
                  </a:cubicBezTo>
                  <a:lnTo>
                    <a:pt x="913589" y="55826"/>
                  </a:lnTo>
                  <a:lnTo>
                    <a:pt x="913589" y="54993"/>
                  </a:lnTo>
                  <a:cubicBezTo>
                    <a:pt x="942163" y="19274"/>
                    <a:pt x="970738" y="3647"/>
                    <a:pt x="999313" y="578"/>
                  </a:cubicBezTo>
                  <a:cubicBezTo>
                    <a:pt x="1123138" y="-12724"/>
                    <a:pt x="1246963" y="209774"/>
                    <a:pt x="1370788" y="54993"/>
                  </a:cubicBezTo>
                  <a:cubicBezTo>
                    <a:pt x="1406507" y="10345"/>
                    <a:pt x="1442225" y="-2911"/>
                    <a:pt x="1477944" y="512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2B24857-2914-4C90-9799-905FE664AE7C}"/>
                </a:ext>
              </a:extLst>
            </p:cNvPr>
            <p:cNvSpPr/>
            <p:nvPr/>
          </p:nvSpPr>
          <p:spPr>
            <a:xfrm rot="5400000">
              <a:off x="5096901" y="1918257"/>
              <a:ext cx="258203" cy="368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5AAD7D6-81A7-4861-BF1A-66BAF3D17DD4}"/>
                </a:ext>
              </a:extLst>
            </p:cNvPr>
            <p:cNvSpPr/>
            <p:nvPr/>
          </p:nvSpPr>
          <p:spPr>
            <a:xfrm rot="5400000">
              <a:off x="5096900" y="6116677"/>
              <a:ext cx="258203" cy="368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75CF8A1-F825-4266-8BB9-F022E7AC8A85}"/>
              </a:ext>
            </a:extLst>
          </p:cNvPr>
          <p:cNvSpPr/>
          <p:nvPr/>
        </p:nvSpPr>
        <p:spPr>
          <a:xfrm>
            <a:off x="12563777" y="1693526"/>
            <a:ext cx="2703566" cy="398633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9603EFD-ED40-4D08-A5AB-C651EB8E7BD7}"/>
              </a:ext>
            </a:extLst>
          </p:cNvPr>
          <p:cNvSpPr/>
          <p:nvPr/>
        </p:nvSpPr>
        <p:spPr>
          <a:xfrm>
            <a:off x="12563777" y="2092159"/>
            <a:ext cx="2703566" cy="398633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296094A-255B-47C8-B25B-2E0B135E543F}"/>
              </a:ext>
            </a:extLst>
          </p:cNvPr>
          <p:cNvSpPr/>
          <p:nvPr/>
        </p:nvSpPr>
        <p:spPr>
          <a:xfrm>
            <a:off x="12563777" y="2509842"/>
            <a:ext cx="2703566" cy="398633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0CBCFB-203B-4F65-805A-9842733E3E56}"/>
              </a:ext>
            </a:extLst>
          </p:cNvPr>
          <p:cNvSpPr/>
          <p:nvPr/>
        </p:nvSpPr>
        <p:spPr>
          <a:xfrm>
            <a:off x="12563777" y="2931035"/>
            <a:ext cx="2703566" cy="398633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3BA5470-DE67-43CE-BE51-DAB05EA9FCE4}"/>
              </a:ext>
            </a:extLst>
          </p:cNvPr>
          <p:cNvSpPr/>
          <p:nvPr/>
        </p:nvSpPr>
        <p:spPr>
          <a:xfrm>
            <a:off x="12563777" y="3329668"/>
            <a:ext cx="2703566" cy="398633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431D78F6-D4A9-48E8-BC2D-B643C990C786}"/>
              </a:ext>
            </a:extLst>
          </p:cNvPr>
          <p:cNvSpPr/>
          <p:nvPr/>
        </p:nvSpPr>
        <p:spPr>
          <a:xfrm>
            <a:off x="16262804" y="564457"/>
            <a:ext cx="289063" cy="583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BBBFCB-0325-4A74-B692-2EE8EFF3B1CE}"/>
              </a:ext>
            </a:extLst>
          </p:cNvPr>
          <p:cNvSpPr txBox="1"/>
          <p:nvPr/>
        </p:nvSpPr>
        <p:spPr>
          <a:xfrm>
            <a:off x="15851380" y="0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진행중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191BD87-454B-40AD-941D-06D7371FC7D1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3799865-3970-4AED-B512-AB5223FDCE38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743DFAC-1C30-41DF-B30C-3303C6856AC9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8C1B63B-6869-4E9C-B70C-F825CFEFE2E2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F47C90-5C00-4BD3-A5D0-7D1A6FB27D45}"/>
              </a:ext>
            </a:extLst>
          </p:cNvPr>
          <p:cNvSpPr/>
          <p:nvPr/>
        </p:nvSpPr>
        <p:spPr>
          <a:xfrm>
            <a:off x="16020350" y="1311784"/>
            <a:ext cx="773973" cy="4052661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D559953-1650-4FE9-9D07-4C95F4186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257" y="1020580"/>
            <a:ext cx="6282910" cy="567823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8158FB-730D-4E52-8A25-C814E2E11A3E}"/>
              </a:ext>
            </a:extLst>
          </p:cNvPr>
          <p:cNvSpPr/>
          <p:nvPr/>
        </p:nvSpPr>
        <p:spPr>
          <a:xfrm>
            <a:off x="3557859" y="2434225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1ADFF0-EF2D-4093-A657-0472EF808D53}"/>
              </a:ext>
            </a:extLst>
          </p:cNvPr>
          <p:cNvSpPr/>
          <p:nvPr/>
        </p:nvSpPr>
        <p:spPr>
          <a:xfrm>
            <a:off x="7703824" y="1388745"/>
            <a:ext cx="288000" cy="5256000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F7BF3CE-124C-4703-B99F-62DADAE4FF44}"/>
              </a:ext>
            </a:extLst>
          </p:cNvPr>
          <p:cNvSpPr/>
          <p:nvPr/>
        </p:nvSpPr>
        <p:spPr>
          <a:xfrm>
            <a:off x="3557859" y="1751964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CAEF98-F4D8-4BAD-BA97-91BC31EF8CCC}"/>
              </a:ext>
            </a:extLst>
          </p:cNvPr>
          <p:cNvSpPr/>
          <p:nvPr/>
        </p:nvSpPr>
        <p:spPr>
          <a:xfrm>
            <a:off x="3557857" y="2091254"/>
            <a:ext cx="2070000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73FABCD-544C-4CBC-B265-C1CD281A5333}"/>
              </a:ext>
            </a:extLst>
          </p:cNvPr>
          <p:cNvSpPr/>
          <p:nvPr/>
        </p:nvSpPr>
        <p:spPr>
          <a:xfrm>
            <a:off x="3557859" y="4672246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155371C-B1AC-48C0-BE17-C9F7D8A96FDD}"/>
              </a:ext>
            </a:extLst>
          </p:cNvPr>
          <p:cNvSpPr/>
          <p:nvPr/>
        </p:nvSpPr>
        <p:spPr>
          <a:xfrm>
            <a:off x="3557857" y="3691307"/>
            <a:ext cx="2070000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A36712-DADD-4396-A1F5-A10F555CEB02}"/>
              </a:ext>
            </a:extLst>
          </p:cNvPr>
          <p:cNvSpPr/>
          <p:nvPr/>
        </p:nvSpPr>
        <p:spPr>
          <a:xfrm>
            <a:off x="3557859" y="2751712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819E276-0C4C-47B9-A236-5C4E321C82C2}"/>
              </a:ext>
            </a:extLst>
          </p:cNvPr>
          <p:cNvSpPr/>
          <p:nvPr/>
        </p:nvSpPr>
        <p:spPr>
          <a:xfrm>
            <a:off x="3557859" y="3049891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3037DC-6488-4ACC-B95A-E044B32B0A4F}"/>
              </a:ext>
            </a:extLst>
          </p:cNvPr>
          <p:cNvSpPr/>
          <p:nvPr/>
        </p:nvSpPr>
        <p:spPr>
          <a:xfrm>
            <a:off x="3557859" y="5009803"/>
            <a:ext cx="2069089" cy="314325"/>
          </a:xfrm>
          <a:prstGeom prst="rect">
            <a:avLst/>
          </a:prstGeom>
          <a:solidFill>
            <a:srgbClr val="00B050">
              <a:alpha val="2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F5E3A7F-5616-4B08-B5CC-76F52F7A5362}"/>
              </a:ext>
            </a:extLst>
          </p:cNvPr>
          <p:cNvSpPr/>
          <p:nvPr/>
        </p:nvSpPr>
        <p:spPr>
          <a:xfrm>
            <a:off x="3557857" y="3354340"/>
            <a:ext cx="2070000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2BB278-E24B-479D-B7BB-520CD75E2A79}"/>
              </a:ext>
            </a:extLst>
          </p:cNvPr>
          <p:cNvSpPr/>
          <p:nvPr/>
        </p:nvSpPr>
        <p:spPr>
          <a:xfrm>
            <a:off x="3557857" y="4334984"/>
            <a:ext cx="2070000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60363F7-B7AB-4BE9-9E3C-412BA46DAE8E}"/>
              </a:ext>
            </a:extLst>
          </p:cNvPr>
          <p:cNvSpPr/>
          <p:nvPr/>
        </p:nvSpPr>
        <p:spPr>
          <a:xfrm>
            <a:off x="3557857" y="3998017"/>
            <a:ext cx="2070000" cy="31432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0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E4CA357F-7552-45C5-850E-1B6344B3A3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872" y="1219201"/>
            <a:ext cx="1968670" cy="404671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0EB7FF83-6E47-46D5-A591-8625A6C01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459" y="1219200"/>
            <a:ext cx="1968671" cy="4046712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C0521E-10BF-4D98-A4E2-6A2EB85EBAC4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50694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44666C-7CBF-4FE9-8CE6-B2DED5CE32E2}"/>
              </a:ext>
            </a:extLst>
          </p:cNvPr>
          <p:cNvSpPr txBox="1"/>
          <p:nvPr/>
        </p:nvSpPr>
        <p:spPr>
          <a:xfrm>
            <a:off x="1069803" y="437393"/>
            <a:ext cx="5120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79C17C-BBB4-4606-8A21-FBBDEE6B69F2}"/>
              </a:ext>
            </a:extLst>
          </p:cNvPr>
          <p:cNvCxnSpPr>
            <a:cxnSpLocks/>
          </p:cNvCxnSpPr>
          <p:nvPr/>
        </p:nvCxnSpPr>
        <p:spPr>
          <a:xfrm flipV="1">
            <a:off x="6427459" y="2269304"/>
            <a:ext cx="2299548" cy="22832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14E4AA8-DA45-4D15-B82F-5817A15A6268}"/>
              </a:ext>
            </a:extLst>
          </p:cNvPr>
          <p:cNvCxnSpPr>
            <a:cxnSpLocks/>
          </p:cNvCxnSpPr>
          <p:nvPr/>
        </p:nvCxnSpPr>
        <p:spPr>
          <a:xfrm flipV="1">
            <a:off x="8396130" y="4215807"/>
            <a:ext cx="3520389" cy="1050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DFFC91D-2567-4BED-93F2-5223F470B5FD}"/>
              </a:ext>
            </a:extLst>
          </p:cNvPr>
          <p:cNvSpPr txBox="1"/>
          <p:nvPr/>
        </p:nvSpPr>
        <p:spPr>
          <a:xfrm>
            <a:off x="9614288" y="1543721"/>
            <a:ext cx="1386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After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168085B-2849-43FB-B02B-1E54CC14D81A}"/>
              </a:ext>
            </a:extLst>
          </p:cNvPr>
          <p:cNvCxnSpPr>
            <a:cxnSpLocks/>
          </p:cNvCxnSpPr>
          <p:nvPr/>
        </p:nvCxnSpPr>
        <p:spPr>
          <a:xfrm flipH="1" flipV="1">
            <a:off x="3464994" y="2269304"/>
            <a:ext cx="2299548" cy="22832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BADB38E-21D2-4E08-AC90-69453E34BB86}"/>
              </a:ext>
            </a:extLst>
          </p:cNvPr>
          <p:cNvCxnSpPr>
            <a:cxnSpLocks/>
          </p:cNvCxnSpPr>
          <p:nvPr/>
        </p:nvCxnSpPr>
        <p:spPr>
          <a:xfrm flipH="1" flipV="1">
            <a:off x="275480" y="4215806"/>
            <a:ext cx="3520391" cy="10501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4DD8596-16EF-444A-81F9-A5F07C6672A4}"/>
              </a:ext>
            </a:extLst>
          </p:cNvPr>
          <p:cNvSpPr txBox="1"/>
          <p:nvPr/>
        </p:nvSpPr>
        <p:spPr>
          <a:xfrm>
            <a:off x="1011388" y="1543721"/>
            <a:ext cx="1745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Before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4FA30D97-DF8A-4BBF-8DF7-0590D2D7E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11"/>
          <a:stretch/>
        </p:blipFill>
        <p:spPr>
          <a:xfrm>
            <a:off x="8727007" y="2269305"/>
            <a:ext cx="3189512" cy="194650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17F4565-C7E2-4BC4-86E9-C8DDE61882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6"/>
          <a:stretch/>
        </p:blipFill>
        <p:spPr>
          <a:xfrm>
            <a:off x="275478" y="2297842"/>
            <a:ext cx="3189511" cy="1917964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CE324B-F835-4BAD-9D25-EE998DA966D8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B0A327E-A500-4031-9340-65C4CBC2AEB9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D55AB2-9E17-4D2F-82A9-0DDDD7054761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D6C4D27-1312-4657-BA0C-8D0959403D0F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63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44666C-7CBF-4FE9-8CE6-B2DED5CE32E2}"/>
              </a:ext>
            </a:extLst>
          </p:cNvPr>
          <p:cNvSpPr txBox="1"/>
          <p:nvPr/>
        </p:nvSpPr>
        <p:spPr>
          <a:xfrm>
            <a:off x="1069803" y="437393"/>
            <a:ext cx="6429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 위에 화살표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알림구현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1C2A2-A9DB-40F9-A377-6868AAC4B16A}"/>
              </a:ext>
            </a:extLst>
          </p:cNvPr>
          <p:cNvSpPr txBox="1"/>
          <p:nvPr/>
        </p:nvSpPr>
        <p:spPr>
          <a:xfrm>
            <a:off x="4626403" y="3596517"/>
            <a:ext cx="24096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 가야 할 </a:t>
            </a:r>
            <a:endParaRPr lang="en-US" altLang="ko-KR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화살표로</a:t>
            </a:r>
            <a:endParaRPr lang="en-US" altLang="ko-KR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691FD9-320B-4A31-8C49-A1530D8B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75" y="1130300"/>
            <a:ext cx="2477529" cy="50927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49061BA-CBB0-4FD1-9B4D-8A2D627DE693}"/>
              </a:ext>
            </a:extLst>
          </p:cNvPr>
          <p:cNvCxnSpPr>
            <a:cxnSpLocks/>
            <a:stCxn id="29" idx="5"/>
            <a:endCxn id="19" idx="0"/>
          </p:cNvCxnSpPr>
          <p:nvPr/>
        </p:nvCxnSpPr>
        <p:spPr>
          <a:xfrm>
            <a:off x="2769132" y="1979910"/>
            <a:ext cx="3062088" cy="16166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5627121-C6A9-443F-847D-0572C6A65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145" y="1488411"/>
            <a:ext cx="776157" cy="7761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0E52F2B-F4D2-4861-9418-7CD301ADF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474" y="1469868"/>
            <a:ext cx="817575" cy="817575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1DDD52AE-0CD9-4ED4-A9F4-4A8D8A388110}"/>
              </a:ext>
            </a:extLst>
          </p:cNvPr>
          <p:cNvSpPr/>
          <p:nvPr/>
        </p:nvSpPr>
        <p:spPr>
          <a:xfrm>
            <a:off x="1988643" y="1199421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3325AA8-7CBF-4DB8-BC62-E97A073D7209}"/>
              </a:ext>
            </a:extLst>
          </p:cNvPr>
          <p:cNvCxnSpPr>
            <a:cxnSpLocks/>
            <a:stCxn id="29" idx="6"/>
            <a:endCxn id="34" idx="1"/>
          </p:cNvCxnSpPr>
          <p:nvPr/>
        </p:nvCxnSpPr>
        <p:spPr>
          <a:xfrm>
            <a:off x="2903043" y="1656621"/>
            <a:ext cx="4234034" cy="2198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FBCB7C-0FA0-4B8E-9EA3-F2371F78D425}"/>
              </a:ext>
            </a:extLst>
          </p:cNvPr>
          <p:cNvSpPr/>
          <p:nvPr/>
        </p:nvSpPr>
        <p:spPr>
          <a:xfrm>
            <a:off x="7137077" y="1419289"/>
            <a:ext cx="2144982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0D148-CB92-4CA3-BC22-A0F8FFAD4328}"/>
              </a:ext>
            </a:extLst>
          </p:cNvPr>
          <p:cNvSpPr txBox="1"/>
          <p:nvPr/>
        </p:nvSpPr>
        <p:spPr>
          <a:xfrm>
            <a:off x="6424729" y="2500728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상황에 따라 화살표 표시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02B59BD-196F-4F04-AA16-009C2B74CB12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2D5A480-AD33-4D1F-9FAC-111E47DDE0E3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93F024C-A378-4102-9B3C-3155D82022AB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DA2B12E-FE5A-46C0-AE8C-2F6931ED82FE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0C05D89-01A8-4997-B4DE-6BEE1EFE81CA}"/>
              </a:ext>
            </a:extLst>
          </p:cNvPr>
          <p:cNvCxnSpPr>
            <a:cxnSpLocks/>
          </p:cNvCxnSpPr>
          <p:nvPr/>
        </p:nvCxnSpPr>
        <p:spPr>
          <a:xfrm>
            <a:off x="1026522" y="997525"/>
            <a:ext cx="64732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A98387BD-9109-44A9-A6EA-C6FE464E2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6993" y="1355484"/>
            <a:ext cx="589865" cy="58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44666C-7CBF-4FE9-8CE6-B2DED5CE32E2}"/>
              </a:ext>
            </a:extLst>
          </p:cNvPr>
          <p:cNvSpPr txBox="1"/>
          <p:nvPr/>
        </p:nvSpPr>
        <p:spPr>
          <a:xfrm>
            <a:off x="1069803" y="437393"/>
            <a:ext cx="6429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 위에 화살표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알림구현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1C2A2-A9DB-40F9-A377-6868AAC4B16A}"/>
              </a:ext>
            </a:extLst>
          </p:cNvPr>
          <p:cNvSpPr txBox="1"/>
          <p:nvPr/>
        </p:nvSpPr>
        <p:spPr>
          <a:xfrm>
            <a:off x="4372403" y="4292127"/>
            <a:ext cx="24096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 가야 할 </a:t>
            </a:r>
            <a:endParaRPr lang="en-US" altLang="ko-KR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화살표로</a:t>
            </a:r>
            <a:endParaRPr lang="en-US" altLang="ko-KR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691FD9-320B-4A31-8C49-A1530D8B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75" y="1130300"/>
            <a:ext cx="2477529" cy="50927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49061BA-CBB0-4FD1-9B4D-8A2D627DE693}"/>
              </a:ext>
            </a:extLst>
          </p:cNvPr>
          <p:cNvCxnSpPr>
            <a:cxnSpLocks/>
            <a:stCxn id="29" idx="5"/>
            <a:endCxn id="19" idx="0"/>
          </p:cNvCxnSpPr>
          <p:nvPr/>
        </p:nvCxnSpPr>
        <p:spPr>
          <a:xfrm>
            <a:off x="2769132" y="1979910"/>
            <a:ext cx="2808088" cy="2312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5627121-C6A9-443F-847D-0572C6A65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86" y="1199421"/>
            <a:ext cx="776157" cy="7761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0E52F2B-F4D2-4861-9418-7CD301ADF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815" y="1180878"/>
            <a:ext cx="817575" cy="817575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1DDD52AE-0CD9-4ED4-A9F4-4A8D8A388110}"/>
              </a:ext>
            </a:extLst>
          </p:cNvPr>
          <p:cNvSpPr/>
          <p:nvPr/>
        </p:nvSpPr>
        <p:spPr>
          <a:xfrm>
            <a:off x="1988643" y="1199421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3325AA8-7CBF-4DB8-BC62-E97A073D7209}"/>
              </a:ext>
            </a:extLst>
          </p:cNvPr>
          <p:cNvCxnSpPr>
            <a:cxnSpLocks/>
            <a:stCxn id="29" idx="6"/>
            <a:endCxn id="34" idx="1"/>
          </p:cNvCxnSpPr>
          <p:nvPr/>
        </p:nvCxnSpPr>
        <p:spPr>
          <a:xfrm flipV="1">
            <a:off x="2903043" y="1587499"/>
            <a:ext cx="1835375" cy="691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FBCB7C-0FA0-4B8E-9EA3-F2371F78D425}"/>
              </a:ext>
            </a:extLst>
          </p:cNvPr>
          <p:cNvSpPr/>
          <p:nvPr/>
        </p:nvSpPr>
        <p:spPr>
          <a:xfrm>
            <a:off x="4738418" y="1130299"/>
            <a:ext cx="2144982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0D148-CB92-4CA3-BC22-A0F8FFAD4328}"/>
              </a:ext>
            </a:extLst>
          </p:cNvPr>
          <p:cNvSpPr txBox="1"/>
          <p:nvPr/>
        </p:nvSpPr>
        <p:spPr>
          <a:xfrm>
            <a:off x="4026070" y="2211738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상황에 따라 화살표 표시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5F516A-5399-4502-BAF4-B08F45C177A7}"/>
              </a:ext>
            </a:extLst>
          </p:cNvPr>
          <p:cNvSpPr/>
          <p:nvPr/>
        </p:nvSpPr>
        <p:spPr>
          <a:xfrm>
            <a:off x="976419" y="1023564"/>
            <a:ext cx="6476925" cy="5732821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96AC994-78FF-47F5-A93C-CE1B324432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39" t="12409" r="57868" b="22488"/>
          <a:stretch/>
        </p:blipFill>
        <p:spPr>
          <a:xfrm>
            <a:off x="1772005" y="1192404"/>
            <a:ext cx="2477529" cy="515697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34E3A7C-B552-4107-A927-557F7DD79ED3}"/>
              </a:ext>
            </a:extLst>
          </p:cNvPr>
          <p:cNvSpPr txBox="1"/>
          <p:nvPr/>
        </p:nvSpPr>
        <p:spPr>
          <a:xfrm>
            <a:off x="5062654" y="2885634"/>
            <a:ext cx="63145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실제로 </a:t>
            </a:r>
            <a:r>
              <a:rPr lang="ko-KR" altLang="en-US" sz="2800" spc="-150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캡쳐하려고</a:t>
            </a:r>
            <a:r>
              <a:rPr lang="en-US" altLang="ko-KR" sz="28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시도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하면</a:t>
            </a:r>
            <a:r>
              <a:rPr lang="en-US" altLang="ko-KR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캡쳐를</a:t>
            </a:r>
            <a:endParaRPr lang="en-US" altLang="ko-KR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성공했다</a:t>
            </a:r>
            <a:r>
              <a:rPr lang="en-US" altLang="ko-KR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하더라도 </a:t>
            </a:r>
            <a:r>
              <a:rPr lang="ko-KR" altLang="en-US" sz="28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검은색 화면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ko-KR" altLang="en-US" sz="2800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캡쳐되거나</a:t>
            </a:r>
            <a:endParaRPr lang="en-US" altLang="ko-KR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토스트 메시지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뜨면서 아예 캡쳐 기능이</a:t>
            </a:r>
            <a:endParaRPr lang="en-US" altLang="ko-KR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실행되지 않음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0F7A2D1-93E4-48B2-BEBD-41F7619C16AE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76A85C-4F78-42D9-950B-20A4DA5971BB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BF32A01-D7BE-4CA7-B5F7-8F9145B9125B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722022B-3396-4101-811C-44F6581186C2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624DBE-CFAC-425C-A911-C76F5C5CC4B3}"/>
              </a:ext>
            </a:extLst>
          </p:cNvPr>
          <p:cNvCxnSpPr>
            <a:cxnSpLocks/>
          </p:cNvCxnSpPr>
          <p:nvPr/>
        </p:nvCxnSpPr>
        <p:spPr>
          <a:xfrm>
            <a:off x="1026522" y="997525"/>
            <a:ext cx="64732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90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6F12713-1D2A-426F-B55B-D3E0F4DB8A9B}"/>
              </a:ext>
            </a:extLst>
          </p:cNvPr>
          <p:cNvGrpSpPr/>
          <p:nvPr/>
        </p:nvGrpSpPr>
        <p:grpSpPr>
          <a:xfrm>
            <a:off x="6510636" y="2497976"/>
            <a:ext cx="2201573" cy="1862048"/>
            <a:chOff x="3420414" y="2497976"/>
            <a:chExt cx="2201573" cy="1862048"/>
          </a:xfrm>
        </p:grpSpPr>
        <p:sp>
          <p:nvSpPr>
            <p:cNvPr id="6" name="TextBox 5"/>
            <p:cNvSpPr txBox="1"/>
            <p:nvPr/>
          </p:nvSpPr>
          <p:spPr>
            <a:xfrm>
              <a:off x="3515156" y="2497976"/>
              <a:ext cx="201208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20414" y="3194050"/>
              <a:ext cx="2201573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진행현황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3080EB-9C8B-4AB1-A152-C87C40DDC42F}"/>
              </a:ext>
            </a:extLst>
          </p:cNvPr>
          <p:cNvGrpSpPr/>
          <p:nvPr/>
        </p:nvGrpSpPr>
        <p:grpSpPr>
          <a:xfrm>
            <a:off x="9541481" y="2497976"/>
            <a:ext cx="2201573" cy="1862048"/>
            <a:chOff x="6570014" y="2497976"/>
            <a:chExt cx="2201573" cy="1862048"/>
          </a:xfrm>
        </p:grpSpPr>
        <p:sp>
          <p:nvSpPr>
            <p:cNvPr id="8" name="TextBox 7"/>
            <p:cNvSpPr txBox="1"/>
            <p:nvPr/>
          </p:nvSpPr>
          <p:spPr>
            <a:xfrm>
              <a:off x="6664756" y="2497976"/>
              <a:ext cx="201208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570014" y="3194050"/>
              <a:ext cx="2201573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Q&amp;A</a:t>
              </a:r>
              <a:endParaRPr lang="ko-KR" altLang="en-US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B66945-59A9-4C18-B706-F7D12A7723A5}"/>
              </a:ext>
            </a:extLst>
          </p:cNvPr>
          <p:cNvGrpSpPr/>
          <p:nvPr/>
        </p:nvGrpSpPr>
        <p:grpSpPr>
          <a:xfrm>
            <a:off x="448946" y="2497976"/>
            <a:ext cx="2201573" cy="1862048"/>
            <a:chOff x="1939815" y="2497976"/>
            <a:chExt cx="2201573" cy="1862048"/>
          </a:xfrm>
        </p:grpSpPr>
        <p:sp>
          <p:nvSpPr>
            <p:cNvPr id="4" name="TextBox 3"/>
            <p:cNvSpPr txBox="1"/>
            <p:nvPr/>
          </p:nvSpPr>
          <p:spPr>
            <a:xfrm>
              <a:off x="2034558" y="2497976"/>
              <a:ext cx="201208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8B77A9-E40A-4BC8-BC75-45D8DDEDD486}"/>
                </a:ext>
              </a:extLst>
            </p:cNvPr>
            <p:cNvSpPr/>
            <p:nvPr/>
          </p:nvSpPr>
          <p:spPr>
            <a:xfrm>
              <a:off x="1939815" y="3194050"/>
              <a:ext cx="2201573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피드백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FE4A1A-DBD8-492C-B241-FD35BA1CFF26}"/>
              </a:ext>
            </a:extLst>
          </p:cNvPr>
          <p:cNvGrpSpPr/>
          <p:nvPr/>
        </p:nvGrpSpPr>
        <p:grpSpPr>
          <a:xfrm>
            <a:off x="3479791" y="2497976"/>
            <a:ext cx="2201573" cy="1862048"/>
            <a:chOff x="1939815" y="2497976"/>
            <a:chExt cx="2201573" cy="18620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CF6B9D-2A91-4242-B66C-03149CE64762}"/>
                </a:ext>
              </a:extLst>
            </p:cNvPr>
            <p:cNvSpPr txBox="1"/>
            <p:nvPr/>
          </p:nvSpPr>
          <p:spPr>
            <a:xfrm>
              <a:off x="2034558" y="2497976"/>
              <a:ext cx="201208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500" b="1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D3E606-E05D-43FE-9A76-9C66C0F0EE55}"/>
                </a:ext>
              </a:extLst>
            </p:cNvPr>
            <p:cNvSpPr/>
            <p:nvPr/>
          </p:nvSpPr>
          <p:spPr>
            <a:xfrm>
              <a:off x="1939815" y="3194050"/>
              <a:ext cx="2201573" cy="469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어려웠던점</a:t>
              </a:r>
              <a:endParaRPr lang="ko-KR" altLang="en-US" sz="32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7637DD-1F9D-419A-91C8-DB8311357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50" y="1081709"/>
            <a:ext cx="12185182" cy="251276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35CCDA-907C-4261-9552-5E1308B1DA9F}"/>
              </a:ext>
            </a:extLst>
          </p:cNvPr>
          <p:cNvSpPr txBox="1"/>
          <p:nvPr/>
        </p:nvSpPr>
        <p:spPr>
          <a:xfrm>
            <a:off x="1069803" y="437393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센서 및 보정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6B1768-65DE-4993-9DE6-DA9BB6337EEB}"/>
              </a:ext>
            </a:extLst>
          </p:cNvPr>
          <p:cNvSpPr txBox="1"/>
          <p:nvPr/>
        </p:nvSpPr>
        <p:spPr>
          <a:xfrm>
            <a:off x="1026522" y="1131347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방법</a:t>
            </a:r>
            <a:endParaRPr lang="ko-KR" altLang="en-US" sz="2800" spc="-15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833DE7-5B1F-43F0-A888-9A95EA415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75" y="3077020"/>
            <a:ext cx="2809875" cy="3105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077AB-C23D-433E-8EA3-87EBA9B2AB84}"/>
              </a:ext>
            </a:extLst>
          </p:cNvPr>
          <p:cNvSpPr txBox="1"/>
          <p:nvPr/>
        </p:nvSpPr>
        <p:spPr>
          <a:xfrm>
            <a:off x="1026522" y="1779905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endParaRPr lang="ko-KR" altLang="en-US" sz="2800" spc="-15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99342A-F4A6-4ED8-9632-697B5D1CDDBC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0199D7-8B3C-4433-AD4E-30487AF1289A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28B35B-CD66-4448-A0FB-8E94A61207DF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ACF166-4ABF-4E1C-B245-8D58D9DE0BEA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CF62684-6FD8-4236-B152-D55145125A61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568250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70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83A50-E59D-45C3-9D9E-614CAD007E4F}"/>
              </a:ext>
            </a:extLst>
          </p:cNvPr>
          <p:cNvSpPr txBox="1"/>
          <p:nvPr/>
        </p:nvSpPr>
        <p:spPr>
          <a:xfrm>
            <a:off x="1069803" y="437393"/>
            <a:ext cx="615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AR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이용한 건물정보출력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2C7604-6912-477D-B5B6-55587F4A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275" y="1130300"/>
            <a:ext cx="2477529" cy="5092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3B71F4-9AF9-43CF-83AC-AEDF487820E4}"/>
              </a:ext>
            </a:extLst>
          </p:cNvPr>
          <p:cNvSpPr txBox="1"/>
          <p:nvPr/>
        </p:nvSpPr>
        <p:spPr>
          <a:xfrm>
            <a:off x="4173654" y="2951946"/>
            <a:ext cx="70102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주변에 </a:t>
            </a:r>
            <a:r>
              <a:rPr lang="en-US" altLang="ko-KR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등록된 건물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카메라에 </a:t>
            </a:r>
            <a:r>
              <a:rPr lang="ko-KR" altLang="en-US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포착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될 경우</a:t>
            </a:r>
            <a:r>
              <a:rPr lang="en-US" altLang="ko-KR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ko-KR" altLang="en-US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건물 정보</a:t>
            </a:r>
            <a:r>
              <a:rPr lang="en-US" altLang="ko-KR" sz="24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4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</a:t>
            </a:r>
            <a:r>
              <a:rPr lang="en-US" altLang="ko-KR" sz="24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출력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C5330C9-F0F8-470F-A6AF-19DED7C6AB18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2BCDA8-5716-4A3E-92F4-9F481625E399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79786FC-E3C8-4596-8AF1-2533035DA3A3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CCE8023-38BB-4C1C-8734-AAC8963E17B5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FD57CE5-D8EF-405E-8DF7-BF1E35051413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610977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4D0B8C0-0E5C-4E8B-80DE-8496D9A975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24" b="9260"/>
          <a:stretch/>
        </p:blipFill>
        <p:spPr>
          <a:xfrm>
            <a:off x="1211218" y="1283765"/>
            <a:ext cx="2475586" cy="4065475"/>
          </a:xfrm>
          <a:prstGeom prst="rect">
            <a:avLst/>
          </a:prstGeom>
        </p:spPr>
      </p:pic>
      <p:sp>
        <p:nvSpPr>
          <p:cNvPr id="5" name="순서도: 다른 페이지 연결선 4">
            <a:extLst>
              <a:ext uri="{FF2B5EF4-FFF2-40B4-BE49-F238E27FC236}">
                <a16:creationId xmlns:a16="http://schemas.microsoft.com/office/drawing/2014/main" id="{10A83C5F-A0AB-468E-9C99-1B8EAFF784D8}"/>
              </a:ext>
            </a:extLst>
          </p:cNvPr>
          <p:cNvSpPr/>
          <p:nvPr/>
        </p:nvSpPr>
        <p:spPr>
          <a:xfrm>
            <a:off x="2615779" y="2713692"/>
            <a:ext cx="876300" cy="876300"/>
          </a:xfrm>
          <a:prstGeom prst="flowChartOffpageConnector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대학교</a:t>
            </a:r>
          </a:p>
        </p:txBody>
      </p:sp>
    </p:spTree>
    <p:extLst>
      <p:ext uri="{BB962C8B-B14F-4D97-AF65-F5344CB8AC3E}">
        <p14:creationId xmlns:p14="http://schemas.microsoft.com/office/powerpoint/2010/main" val="364264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C0521E-10BF-4D98-A4E2-6A2EB85EBAC4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660673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6E3A83-70F7-499F-91C7-A3A2C80EABB0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83A50-E59D-45C3-9D9E-614CAD007E4F}"/>
              </a:ext>
            </a:extLst>
          </p:cNvPr>
          <p:cNvSpPr txBox="1"/>
          <p:nvPr/>
        </p:nvSpPr>
        <p:spPr>
          <a:xfrm>
            <a:off x="1069803" y="437393"/>
            <a:ext cx="6700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진행현황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중앙대학교 데이터베이스 구축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B88CE7-7EAF-4118-98D1-9AEE421656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4" y="1630491"/>
            <a:ext cx="4229100" cy="2114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EEEE82-874D-4B0D-B0F7-8387EBF85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75" t="30741" r="56875" b="22778"/>
          <a:stretch/>
        </p:blipFill>
        <p:spPr>
          <a:xfrm>
            <a:off x="4603751" y="1112106"/>
            <a:ext cx="4229100" cy="5203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BA776D-5C01-4E64-9829-7DE575C556AB}"/>
              </a:ext>
            </a:extLst>
          </p:cNvPr>
          <p:cNvSpPr txBox="1"/>
          <p:nvPr/>
        </p:nvSpPr>
        <p:spPr>
          <a:xfrm>
            <a:off x="6984133" y="1897846"/>
            <a:ext cx="262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객체를 </a:t>
            </a:r>
            <a:r>
              <a:rPr lang="en-US" altLang="ko-KR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저장</a:t>
            </a:r>
            <a:endParaRPr lang="en-US" altLang="ko-KR" sz="28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187C84-8792-4C38-B918-BA7AE1938810}"/>
              </a:ext>
            </a:extLst>
          </p:cNvPr>
          <p:cNvSpPr/>
          <p:nvPr/>
        </p:nvSpPr>
        <p:spPr>
          <a:xfrm>
            <a:off x="6096000" y="3151694"/>
            <a:ext cx="182118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5F1BEF5-DCBF-4B95-B276-56B573EB8A1F}"/>
              </a:ext>
            </a:extLst>
          </p:cNvPr>
          <p:cNvSpPr/>
          <p:nvPr/>
        </p:nvSpPr>
        <p:spPr>
          <a:xfrm>
            <a:off x="6096000" y="2802676"/>
            <a:ext cx="926233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8D5FF1-5E85-42D5-8E1F-BAD5A052E0F9}"/>
              </a:ext>
            </a:extLst>
          </p:cNvPr>
          <p:cNvSpPr/>
          <p:nvPr/>
        </p:nvSpPr>
        <p:spPr>
          <a:xfrm>
            <a:off x="6096000" y="2421066"/>
            <a:ext cx="62484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23B3D4-DE0B-4C48-ACB7-C4462B1C2445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917146-B152-49BA-86AC-EE7A8E209359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D6F3675-95D8-4B07-B234-D206F554265E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F51343E-541E-4942-9333-43F9B4AA4550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0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154078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60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&amp; A</a:t>
            </a:r>
            <a:endParaRPr lang="ko-KR" altLang="en-US" sz="2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993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71847" y="3136612"/>
            <a:ext cx="6042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지금까지 내용들 중 질문 있으신가요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3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5CF9F9-E6C0-4581-ADE5-33BA67B3F7B7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2C8D4A-BE7E-41AF-8465-B0458BB57777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8FC49C8-4CC5-42B8-BDAD-5C1B34E42E57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EF6783B-22D4-4981-9816-DA0E7F7A7AC3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755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499" y="2154078"/>
            <a:ext cx="10470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60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FeedBack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C757F27-CEC2-4D3B-B790-C9118FAF6A47}"/>
              </a:ext>
            </a:extLst>
          </p:cNvPr>
          <p:cNvSpPr txBox="1"/>
          <p:nvPr/>
        </p:nvSpPr>
        <p:spPr>
          <a:xfrm>
            <a:off x="5574061" y="453071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10AFDB-CBA3-469B-8BA5-4D47FFD0E8C2}"/>
              </a:ext>
            </a:extLst>
          </p:cNvPr>
          <p:cNvSpPr txBox="1"/>
          <p:nvPr/>
        </p:nvSpPr>
        <p:spPr>
          <a:xfrm>
            <a:off x="10242149" y="453071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A3C462-813A-42C8-8874-1307D16E0AA0}"/>
              </a:ext>
            </a:extLst>
          </p:cNvPr>
          <p:cNvSpPr txBox="1"/>
          <p:nvPr/>
        </p:nvSpPr>
        <p:spPr>
          <a:xfrm>
            <a:off x="962886" y="453071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5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12B94A6-61FD-4503-A4FC-E81F878202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89" y="1340393"/>
            <a:ext cx="1959426" cy="19594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BC1195-5AC2-495B-896A-0ECA2FB1A502}"/>
              </a:ext>
            </a:extLst>
          </p:cNvPr>
          <p:cNvSpPr txBox="1"/>
          <p:nvPr/>
        </p:nvSpPr>
        <p:spPr>
          <a:xfrm>
            <a:off x="455532" y="3429000"/>
            <a:ext cx="20393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없는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 결과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E17F9C-81A9-4C75-9130-9AC12388D38C}"/>
              </a:ext>
            </a:extLst>
          </p:cNvPr>
          <p:cNvSpPr txBox="1"/>
          <p:nvPr/>
        </p:nvSpPr>
        <p:spPr>
          <a:xfrm>
            <a:off x="5425201" y="3429000"/>
            <a:ext cx="12474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</a:p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인식률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84F11-6818-4F9C-8278-59B93054A7F2}"/>
              </a:ext>
            </a:extLst>
          </p:cNvPr>
          <p:cNvSpPr txBox="1"/>
          <p:nvPr/>
        </p:nvSpPr>
        <p:spPr>
          <a:xfrm>
            <a:off x="9786095" y="3429000"/>
            <a:ext cx="19559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터닝포인트</a:t>
            </a:r>
            <a:endParaRPr lang="en-US" altLang="ko-KR" sz="3200" spc="-15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인식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460DAF-844C-4198-B363-0999A67C9C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54164" y="1340393"/>
            <a:ext cx="1959428" cy="19594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B074AD-3B86-4166-BAF4-3C4E2C9350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5" y="1340392"/>
            <a:ext cx="1959427" cy="195942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C85839D-9A78-4369-AB2C-7272EC43C905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B4C882D-76C8-4542-BFA5-2B34593DA852}"/>
              </a:ext>
            </a:extLst>
          </p:cNvPr>
          <p:cNvCxnSpPr>
            <a:cxnSpLocks/>
          </p:cNvCxnSpPr>
          <p:nvPr/>
        </p:nvCxnSpPr>
        <p:spPr>
          <a:xfrm>
            <a:off x="1064622" y="989148"/>
            <a:ext cx="30015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96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17708-85D5-4909-8446-C2B8EE203BFB}"/>
              </a:ext>
            </a:extLst>
          </p:cNvPr>
          <p:cNvSpPr txBox="1"/>
          <p:nvPr/>
        </p:nvSpPr>
        <p:spPr>
          <a:xfrm>
            <a:off x="641548" y="3182577"/>
            <a:ext cx="4065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없어서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어디인지 </a:t>
            </a:r>
            <a:r>
              <a:rPr lang="ko-KR" altLang="en-US" sz="3200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모르겠어요</a:t>
            </a:r>
            <a:r>
              <a:rPr lang="en-US" altLang="ko-KR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.....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F78E0A-7406-4BD9-8651-10CDE89D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020" y="498947"/>
            <a:ext cx="2895585" cy="595203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90B5E1-B8C2-4453-8158-55753AD8752A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E8A42D6-C22E-4967-A7B5-C7DA162E71FB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48D364D-3B2C-4532-B116-8BE51ABBA90C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25ED4D-81E8-4BCD-83B4-A72541F1CC50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87340F-26C3-4DF1-9319-232096AE6686}"/>
              </a:ext>
            </a:extLst>
          </p:cNvPr>
          <p:cNvCxnSpPr>
            <a:cxnSpLocks/>
          </p:cNvCxnSpPr>
          <p:nvPr/>
        </p:nvCxnSpPr>
        <p:spPr>
          <a:xfrm>
            <a:off x="1064622" y="989148"/>
            <a:ext cx="30015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2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939F89-AED2-4486-86BC-7CEC0CA8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7" y="498947"/>
            <a:ext cx="2895585" cy="59520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C4E8FD-C8B4-409F-8938-6CCCE6A6E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441" y="498947"/>
            <a:ext cx="2895585" cy="59520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30F391-14DD-4399-8C48-D74AD5784F1B}"/>
              </a:ext>
            </a:extLst>
          </p:cNvPr>
          <p:cNvSpPr/>
          <p:nvPr/>
        </p:nvSpPr>
        <p:spPr>
          <a:xfrm>
            <a:off x="5180286" y="2311013"/>
            <a:ext cx="1835150" cy="177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CC9695-5542-47AE-8110-A22F2177B600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E8D8CA-F436-4378-8F42-FDEB178FB508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706D7B-A232-4BCE-9D24-62819CD5AB49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ACF9D14-4ADE-45AD-8EB7-5699AACE51DC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6F5555-3687-49AB-BE22-7B33296C6D8E}"/>
              </a:ext>
            </a:extLst>
          </p:cNvPr>
          <p:cNvCxnSpPr>
            <a:cxnSpLocks/>
          </p:cNvCxnSpPr>
          <p:nvPr/>
        </p:nvCxnSpPr>
        <p:spPr>
          <a:xfrm>
            <a:off x="1064622" y="989148"/>
            <a:ext cx="30015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53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5BC696-7D86-47DE-8EE5-721A76C05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50" y="1768916"/>
            <a:ext cx="2277762" cy="46820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66A511-EA0C-4475-A809-7FB85E4F7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622" y="1768916"/>
            <a:ext cx="2277763" cy="4682069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BD907AA-BD28-4994-94C6-EF40E91D9BE4}"/>
              </a:ext>
            </a:extLst>
          </p:cNvPr>
          <p:cNvSpPr/>
          <p:nvPr/>
        </p:nvSpPr>
        <p:spPr>
          <a:xfrm>
            <a:off x="5869534" y="4011131"/>
            <a:ext cx="385876" cy="385876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3A80EA0-9292-4BDB-86B9-72ABE82C3A67}"/>
              </a:ext>
            </a:extLst>
          </p:cNvPr>
          <p:cNvSpPr/>
          <p:nvPr/>
        </p:nvSpPr>
        <p:spPr>
          <a:xfrm>
            <a:off x="2494102" y="3864158"/>
            <a:ext cx="385876" cy="385876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DE6FED6-2382-4CC2-8CFB-EABAF700B75A}"/>
              </a:ext>
            </a:extLst>
          </p:cNvPr>
          <p:cNvSpPr/>
          <p:nvPr/>
        </p:nvSpPr>
        <p:spPr>
          <a:xfrm>
            <a:off x="1986570" y="3671220"/>
            <a:ext cx="385876" cy="3858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1E78DE1-ABB4-48F2-BEAF-699B7269FDA1}"/>
              </a:ext>
            </a:extLst>
          </p:cNvPr>
          <p:cNvSpPr/>
          <p:nvPr/>
        </p:nvSpPr>
        <p:spPr>
          <a:xfrm>
            <a:off x="5407457" y="3739940"/>
            <a:ext cx="385876" cy="3858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FDE7F-CEE0-4001-B555-90F00B366D10}"/>
              </a:ext>
            </a:extLst>
          </p:cNvPr>
          <p:cNvSpPr txBox="1"/>
          <p:nvPr/>
        </p:nvSpPr>
        <p:spPr>
          <a:xfrm>
            <a:off x="1120178" y="1131691"/>
            <a:ext cx="5748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보여줌으로써 위치정보 제공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012BB5C-1CFA-4774-A32B-1BEC947C1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853" y="960612"/>
            <a:ext cx="2725745" cy="5620886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2F09EAB-B44C-45BA-A11E-5A2502E9593E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F07A6D-03A6-4F37-8112-35D74BE52E6B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9BD7FA7-6CA2-419C-9B6E-143E14F56E8F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20BF8-0E0D-482C-9559-C1FCD7E997A1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7806CBC-71D4-4457-A2A6-97D39B7C8CDD}"/>
              </a:ext>
            </a:extLst>
          </p:cNvPr>
          <p:cNvCxnSpPr>
            <a:cxnSpLocks/>
          </p:cNvCxnSpPr>
          <p:nvPr/>
        </p:nvCxnSpPr>
        <p:spPr>
          <a:xfrm>
            <a:off x="1064622" y="989148"/>
            <a:ext cx="30015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33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2AD93-9206-433B-8F88-5B9D42F7E898}"/>
              </a:ext>
            </a:extLst>
          </p:cNvPr>
          <p:cNvSpPr txBox="1"/>
          <p:nvPr/>
        </p:nvSpPr>
        <p:spPr>
          <a:xfrm>
            <a:off x="272195" y="1512369"/>
            <a:ext cx="7444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sz="32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인식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되지 않는 곳</a:t>
            </a:r>
            <a:r>
              <a:rPr lang="en-US" altLang="ko-KR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(EX: R&amp;D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</a:t>
            </a:r>
            <a:r>
              <a:rPr lang="ko-KR" altLang="en-US" sz="28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고층빌딩</a:t>
            </a:r>
            <a:r>
              <a:rPr lang="en-US" altLang="ko-KR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E25B58A-10A2-48A2-9DD9-057E183B16D1}"/>
              </a:ext>
            </a:extLst>
          </p:cNvPr>
          <p:cNvSpPr/>
          <p:nvPr/>
        </p:nvSpPr>
        <p:spPr>
          <a:xfrm>
            <a:off x="3752206" y="245059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3CD5A-CE56-4B42-BBAC-9DF1DFE757B9}"/>
              </a:ext>
            </a:extLst>
          </p:cNvPr>
          <p:cNvSpPr txBox="1"/>
          <p:nvPr/>
        </p:nvSpPr>
        <p:spPr>
          <a:xfrm>
            <a:off x="707409" y="3683639"/>
            <a:ext cx="65742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안내메시지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띄워서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ko-KR" altLang="en-US" sz="3200" spc="-150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미수신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상태임을 사용자에게 알림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769865-80A8-462F-8005-33B9EB10BB41}"/>
              </a:ext>
            </a:extLst>
          </p:cNvPr>
          <p:cNvGrpSpPr/>
          <p:nvPr/>
        </p:nvGrpSpPr>
        <p:grpSpPr>
          <a:xfrm>
            <a:off x="7890735" y="800438"/>
            <a:ext cx="3360508" cy="5257124"/>
            <a:chOff x="8125853" y="665696"/>
            <a:chExt cx="3360508" cy="52571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B766D0-C2F3-4D58-B65D-7CE274877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30"/>
            <a:stretch/>
          </p:blipFill>
          <p:spPr>
            <a:xfrm>
              <a:off x="8125853" y="665696"/>
              <a:ext cx="3360508" cy="5257124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DBED043-58B5-4AD3-81AF-43B82E6B223A}"/>
                </a:ext>
              </a:extLst>
            </p:cNvPr>
            <p:cNvSpPr/>
            <p:nvPr/>
          </p:nvSpPr>
          <p:spPr>
            <a:xfrm>
              <a:off x="8172431" y="1955895"/>
              <a:ext cx="894310" cy="89431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84153D-4BC7-431B-A956-B8B7F0AA573E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2F4FDA0-41E5-4827-BE0E-1E5F3A6C1155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6F76186-2196-4AEF-871C-ABF465D3EC9D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EFC460-F6A3-4DDD-9D3B-D277E19E6AF6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0714C32-4754-41F6-97AD-B7D186AE2F20}"/>
              </a:ext>
            </a:extLst>
          </p:cNvPr>
          <p:cNvCxnSpPr>
            <a:cxnSpLocks/>
          </p:cNvCxnSpPr>
          <p:nvPr/>
        </p:nvCxnSpPr>
        <p:spPr>
          <a:xfrm>
            <a:off x="1064622" y="989148"/>
            <a:ext cx="30015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09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64622" y="989148"/>
            <a:ext cx="30015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64622" y="437391"/>
            <a:ext cx="3001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8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FeedBack</a:t>
            </a:r>
            <a:r>
              <a:rPr lang="en-US" altLang="ko-KR" sz="28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2AD93-9206-433B-8F88-5B9D42F7E898}"/>
              </a:ext>
            </a:extLst>
          </p:cNvPr>
          <p:cNvSpPr txBox="1"/>
          <p:nvPr/>
        </p:nvSpPr>
        <p:spPr>
          <a:xfrm>
            <a:off x="1291707" y="1512369"/>
            <a:ext cx="5405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터닝포인트가 </a:t>
            </a:r>
            <a:r>
              <a:rPr lang="ko-KR" altLang="en-US" sz="32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인식되지 않으면</a:t>
            </a:r>
            <a:r>
              <a:rPr lang="en-US" altLang="ko-KR" sz="32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E25B58A-10A2-48A2-9DD9-057E183B16D1}"/>
              </a:ext>
            </a:extLst>
          </p:cNvPr>
          <p:cNvSpPr/>
          <p:nvPr/>
        </p:nvSpPr>
        <p:spPr>
          <a:xfrm>
            <a:off x="3752214" y="245059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3CD5A-CE56-4B42-BBAC-9DF1DFE757B9}"/>
              </a:ext>
            </a:extLst>
          </p:cNvPr>
          <p:cNvSpPr txBox="1"/>
          <p:nvPr/>
        </p:nvSpPr>
        <p:spPr>
          <a:xfrm>
            <a:off x="2224654" y="3683639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터닝포인트</a:t>
            </a:r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인식 거리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F135DA-3F71-4439-B096-1BC59BA46443}"/>
              </a:ext>
            </a:extLst>
          </p:cNvPr>
          <p:cNvGrpSpPr/>
          <p:nvPr/>
        </p:nvGrpSpPr>
        <p:grpSpPr>
          <a:xfrm>
            <a:off x="2092738" y="4352293"/>
            <a:ext cx="3803584" cy="1077218"/>
            <a:chOff x="1991747" y="4352293"/>
            <a:chExt cx="3803584" cy="107721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ABFB2B-6409-4270-846C-1FBEBA43A2E4}"/>
                </a:ext>
              </a:extLst>
            </p:cNvPr>
            <p:cNvSpPr txBox="1"/>
            <p:nvPr/>
          </p:nvSpPr>
          <p:spPr>
            <a:xfrm>
              <a:off x="1991747" y="4598515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5m</a:t>
              </a:r>
              <a:endPara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63977-294A-4C96-8B28-BC5933C69A9C}"/>
                </a:ext>
              </a:extLst>
            </p:cNvPr>
            <p:cNvSpPr txBox="1"/>
            <p:nvPr/>
          </p:nvSpPr>
          <p:spPr>
            <a:xfrm>
              <a:off x="4381161" y="4352293"/>
              <a:ext cx="141417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400" spc="-150" dirty="0">
                  <a:solidFill>
                    <a:srgbClr val="523BE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7m</a:t>
              </a:r>
              <a:endParaRPr lang="ko-KR" altLang="en-US" sz="6400" spc="-150" dirty="0">
                <a:solidFill>
                  <a:srgbClr val="523BE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A980CEE5-5B6E-4C92-8E44-FBD7CB2AF086}"/>
                </a:ext>
              </a:extLst>
            </p:cNvPr>
            <p:cNvSpPr/>
            <p:nvPr/>
          </p:nvSpPr>
          <p:spPr>
            <a:xfrm rot="16200000">
              <a:off x="3334629" y="4401699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3A98AA59-5386-479A-A830-270180BCE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3" y="1830228"/>
            <a:ext cx="2219136" cy="2219136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1BE224E-46C9-4EA7-8069-41B91719EC0D}"/>
              </a:ext>
            </a:extLst>
          </p:cNvPr>
          <p:cNvCxnSpPr/>
          <p:nvPr/>
        </p:nvCxnSpPr>
        <p:spPr>
          <a:xfrm>
            <a:off x="10414277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E29838-9D45-44DB-95A6-B68BA5FC82F1}"/>
              </a:ext>
            </a:extLst>
          </p:cNvPr>
          <p:cNvCxnSpPr/>
          <p:nvPr/>
        </p:nvCxnSpPr>
        <p:spPr>
          <a:xfrm>
            <a:off x="10856878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FA44AFF-ADD1-4604-8AEC-4ADD2C39FA41}"/>
              </a:ext>
            </a:extLst>
          </p:cNvPr>
          <p:cNvCxnSpPr/>
          <p:nvPr/>
        </p:nvCxnSpPr>
        <p:spPr>
          <a:xfrm>
            <a:off x="112994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BF1DAE-E8AD-41E0-9035-A1A98366D5AA}"/>
              </a:ext>
            </a:extLst>
          </p:cNvPr>
          <p:cNvCxnSpPr/>
          <p:nvPr/>
        </p:nvCxnSpPr>
        <p:spPr>
          <a:xfrm>
            <a:off x="1174207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5228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6332</TotalTime>
  <Words>1224</Words>
  <Application>Microsoft Office PowerPoint</Application>
  <PresentationFormat>와이드스크린</PresentationFormat>
  <Paragraphs>218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나눔스퀘어 ExtraBold</vt:lpstr>
      <vt:lpstr>함초롬바탕</vt:lpstr>
      <vt:lpstr>맑은 고딕</vt:lpstr>
      <vt:lpstr>나눔스퀘어 Bold</vt:lpstr>
      <vt:lpstr>Times New Roman</vt:lpstr>
      <vt:lpstr>굴림</vt:lpstr>
      <vt:lpstr>나눔스퀘어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함지훈</cp:lastModifiedBy>
  <cp:revision>242</cp:revision>
  <dcterms:created xsi:type="dcterms:W3CDTF">2017-05-29T09:12:16Z</dcterms:created>
  <dcterms:modified xsi:type="dcterms:W3CDTF">2018-11-06T03:51:54Z</dcterms:modified>
</cp:coreProperties>
</file>